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57" r:id="rId4"/>
    <p:sldId id="260" r:id="rId5"/>
    <p:sldId id="261" r:id="rId6"/>
    <p:sldId id="262" r:id="rId7"/>
    <p:sldId id="263" r:id="rId8"/>
  </p:sldIdLst>
  <p:sldSz cx="9144000" cy="6858000" type="screen4x3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3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6EF1A0-DA6F-48CA-AF6C-F7934D45F091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C96E6D2-FB08-4753-BD92-FACAACB2A6A3}">
      <dgm:prSet phldrT="[Text]" custT="1"/>
      <dgm:spPr/>
      <dgm:t>
        <a:bodyPr/>
        <a:lstStyle/>
        <a:p>
          <a:r>
            <a:rPr lang="en-US" sz="1800" dirty="0" smtClean="0"/>
            <a:t>1. Introduced target slide at beginning of each unit</a:t>
          </a:r>
          <a:endParaRPr lang="en-US" sz="1800" dirty="0"/>
        </a:p>
      </dgm:t>
    </dgm:pt>
    <dgm:pt modelId="{FE86C487-CB5D-407B-A856-7BACF758103F}" type="parTrans" cxnId="{51CF5F5A-17CE-44CC-B02E-E9143E9210F2}">
      <dgm:prSet/>
      <dgm:spPr/>
      <dgm:t>
        <a:bodyPr/>
        <a:lstStyle/>
        <a:p>
          <a:endParaRPr lang="en-US" sz="1800"/>
        </a:p>
      </dgm:t>
    </dgm:pt>
    <dgm:pt modelId="{728B6EE5-BDAE-4A67-A741-9C8CF53B153B}" type="sibTrans" cxnId="{51CF5F5A-17CE-44CC-B02E-E9143E9210F2}">
      <dgm:prSet/>
      <dgm:spPr/>
      <dgm:t>
        <a:bodyPr/>
        <a:lstStyle/>
        <a:p>
          <a:endParaRPr lang="en-US" sz="1800"/>
        </a:p>
      </dgm:t>
    </dgm:pt>
    <dgm:pt modelId="{8D41A336-8D0B-440C-94A0-C2923F063E68}">
      <dgm:prSet phldrT="[Text]" custT="1"/>
      <dgm:spPr/>
      <dgm:t>
        <a:bodyPr/>
        <a:lstStyle/>
        <a:p>
          <a:r>
            <a:rPr lang="en-US" sz="1800" dirty="0" smtClean="0"/>
            <a:t>3. Transition of each sub unit (Ch. 2.2 to Ch. 2.3) would review only new targets (=2 to 3 targets)</a:t>
          </a:r>
          <a:endParaRPr lang="en-US" sz="1800" dirty="0"/>
        </a:p>
      </dgm:t>
    </dgm:pt>
    <dgm:pt modelId="{F8370446-9B5D-4026-A438-7473300064BD}" type="parTrans" cxnId="{6537AE0C-0F12-496D-9739-5A5F1E7BEDCB}">
      <dgm:prSet/>
      <dgm:spPr/>
      <dgm:t>
        <a:bodyPr/>
        <a:lstStyle/>
        <a:p>
          <a:endParaRPr lang="en-US" sz="1800"/>
        </a:p>
      </dgm:t>
    </dgm:pt>
    <dgm:pt modelId="{C5C22317-8C10-4284-BF92-73FE7048A314}" type="sibTrans" cxnId="{6537AE0C-0F12-496D-9739-5A5F1E7BEDCB}">
      <dgm:prSet/>
      <dgm:spPr/>
      <dgm:t>
        <a:bodyPr/>
        <a:lstStyle/>
        <a:p>
          <a:endParaRPr lang="en-US" sz="1800"/>
        </a:p>
      </dgm:t>
    </dgm:pt>
    <dgm:pt modelId="{440E9198-7747-4726-A1AF-FB54C9400C97}">
      <dgm:prSet phldrT="[Text]" custT="1"/>
      <dgm:spPr/>
      <dgm:t>
        <a:bodyPr/>
        <a:lstStyle/>
        <a:p>
          <a:r>
            <a:rPr lang="en-US" sz="1800" dirty="0" smtClean="0"/>
            <a:t>4. Built in some POP Quizzes based totally on targets. 50%</a:t>
          </a:r>
          <a:endParaRPr lang="en-US" sz="1800" dirty="0"/>
        </a:p>
      </dgm:t>
    </dgm:pt>
    <dgm:pt modelId="{4691AFA1-C86C-47CE-BF3A-0F6659324123}" type="parTrans" cxnId="{2B0DEF8E-552C-4D53-B4C5-CC8EE7096EC0}">
      <dgm:prSet/>
      <dgm:spPr/>
      <dgm:t>
        <a:bodyPr/>
        <a:lstStyle/>
        <a:p>
          <a:endParaRPr lang="en-US" sz="1800"/>
        </a:p>
      </dgm:t>
    </dgm:pt>
    <dgm:pt modelId="{95B96C43-DBDF-41B6-BC68-701A99674EBA}" type="sibTrans" cxnId="{2B0DEF8E-552C-4D53-B4C5-CC8EE7096EC0}">
      <dgm:prSet/>
      <dgm:spPr/>
      <dgm:t>
        <a:bodyPr/>
        <a:lstStyle/>
        <a:p>
          <a:endParaRPr lang="en-US" sz="1800"/>
        </a:p>
      </dgm:t>
    </dgm:pt>
    <dgm:pt modelId="{8E65B197-FF91-4BC5-A931-AFEEE8A3EA21}">
      <dgm:prSet phldrT="[Text]" custT="1"/>
      <dgm:spPr/>
      <dgm:t>
        <a:bodyPr/>
        <a:lstStyle/>
        <a:p>
          <a:r>
            <a:rPr lang="en-US" sz="1800" dirty="0" smtClean="0"/>
            <a:t>5. Built in SAME target slide into review lesson for each test.</a:t>
          </a:r>
          <a:endParaRPr lang="en-US" sz="1800" dirty="0"/>
        </a:p>
      </dgm:t>
    </dgm:pt>
    <dgm:pt modelId="{17AEC288-1BD4-4B26-B59B-EEDC199ECDAF}" type="parTrans" cxnId="{D1E0D0FB-BEC6-4D52-BCB4-E59F07481732}">
      <dgm:prSet/>
      <dgm:spPr/>
      <dgm:t>
        <a:bodyPr/>
        <a:lstStyle/>
        <a:p>
          <a:endParaRPr lang="en-US" sz="1800"/>
        </a:p>
      </dgm:t>
    </dgm:pt>
    <dgm:pt modelId="{431F2969-2FCF-4E1C-89AE-ADCED8D9C42E}" type="sibTrans" cxnId="{D1E0D0FB-BEC6-4D52-BCB4-E59F07481732}">
      <dgm:prSet/>
      <dgm:spPr/>
      <dgm:t>
        <a:bodyPr/>
        <a:lstStyle/>
        <a:p>
          <a:endParaRPr lang="en-US" sz="1800"/>
        </a:p>
      </dgm:t>
    </dgm:pt>
    <dgm:pt modelId="{C60628E1-0F65-4F11-A27E-6845F93EBF71}">
      <dgm:prSet phldrT="[Text]" custT="1"/>
      <dgm:spPr/>
      <dgm:t>
        <a:bodyPr/>
        <a:lstStyle/>
        <a:p>
          <a:r>
            <a:rPr lang="en-US" sz="1800" dirty="0" smtClean="0"/>
            <a:t>2. Reviewed at end of class (not every class but 75% of the time)</a:t>
          </a:r>
          <a:endParaRPr lang="en-US" sz="1800" dirty="0"/>
        </a:p>
      </dgm:t>
    </dgm:pt>
    <dgm:pt modelId="{47596157-E12C-4240-BDF9-52064614415E}" type="parTrans" cxnId="{DFF5416F-D90A-4534-A8C0-72C02580746F}">
      <dgm:prSet/>
      <dgm:spPr/>
      <dgm:t>
        <a:bodyPr/>
        <a:lstStyle/>
        <a:p>
          <a:endParaRPr lang="en-US" sz="1800"/>
        </a:p>
      </dgm:t>
    </dgm:pt>
    <dgm:pt modelId="{1F87D570-98A5-43AA-AEDD-932826341763}" type="sibTrans" cxnId="{DFF5416F-D90A-4534-A8C0-72C02580746F}">
      <dgm:prSet/>
      <dgm:spPr/>
      <dgm:t>
        <a:bodyPr/>
        <a:lstStyle/>
        <a:p>
          <a:endParaRPr lang="en-US" sz="1800"/>
        </a:p>
      </dgm:t>
    </dgm:pt>
    <dgm:pt modelId="{898EEA84-EE3B-4F7B-A868-883885AB048E}">
      <dgm:prSet phldrT="[Text]" custT="1"/>
      <dgm:spPr/>
      <dgm:t>
        <a:bodyPr/>
        <a:lstStyle/>
        <a:p>
          <a:r>
            <a:rPr lang="en-US" sz="1800" dirty="0" smtClean="0"/>
            <a:t>6. Handed out card stock page for each chapter for students to evaluate.</a:t>
          </a:r>
          <a:endParaRPr lang="en-US" sz="1800" dirty="0"/>
        </a:p>
      </dgm:t>
    </dgm:pt>
    <dgm:pt modelId="{51682500-7680-4CA7-BC9C-A63BB05F01D6}" type="parTrans" cxnId="{49DB3DA0-B24F-4C54-8720-DD451C173AC7}">
      <dgm:prSet/>
      <dgm:spPr/>
      <dgm:t>
        <a:bodyPr/>
        <a:lstStyle/>
        <a:p>
          <a:endParaRPr lang="en-US" sz="1800"/>
        </a:p>
      </dgm:t>
    </dgm:pt>
    <dgm:pt modelId="{0D1648EC-EF14-4D8F-A5BE-06C940D3AD4F}" type="sibTrans" cxnId="{49DB3DA0-B24F-4C54-8720-DD451C173AC7}">
      <dgm:prSet/>
      <dgm:spPr/>
      <dgm:t>
        <a:bodyPr/>
        <a:lstStyle/>
        <a:p>
          <a:endParaRPr lang="en-US" sz="1800"/>
        </a:p>
      </dgm:t>
    </dgm:pt>
    <dgm:pt modelId="{FA7E6FF7-F67D-4A8C-B1B7-95F4A26E5F55}">
      <dgm:prSet phldrT="[Text]" custT="1"/>
      <dgm:spPr/>
      <dgm:t>
        <a:bodyPr/>
        <a:lstStyle/>
        <a:p>
          <a:r>
            <a:rPr lang="en-US" sz="1800" dirty="0" smtClean="0"/>
            <a:t>7. Reviewed results, developed %, shared with students and took corrective action</a:t>
          </a:r>
          <a:endParaRPr lang="en-US" sz="1800" dirty="0"/>
        </a:p>
      </dgm:t>
    </dgm:pt>
    <dgm:pt modelId="{D97E4B27-C344-4759-8CBF-85AEED4876A0}" type="parTrans" cxnId="{5FEEE205-4A29-4B86-AD53-43FAD1DAF669}">
      <dgm:prSet/>
      <dgm:spPr/>
      <dgm:t>
        <a:bodyPr/>
        <a:lstStyle/>
        <a:p>
          <a:endParaRPr lang="en-US" sz="1800"/>
        </a:p>
      </dgm:t>
    </dgm:pt>
    <dgm:pt modelId="{C6BCBCAE-9BB0-480C-A278-4C8017E1CF08}" type="sibTrans" cxnId="{5FEEE205-4A29-4B86-AD53-43FAD1DAF669}">
      <dgm:prSet/>
      <dgm:spPr/>
      <dgm:t>
        <a:bodyPr/>
        <a:lstStyle/>
        <a:p>
          <a:endParaRPr lang="en-US" sz="1800"/>
        </a:p>
      </dgm:t>
    </dgm:pt>
    <dgm:pt modelId="{9A1B82F6-412F-41F9-980A-D50FE8BEE80A}" type="pres">
      <dgm:prSet presAssocID="{716EF1A0-DA6F-48CA-AF6C-F7934D45F09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B89D008-CF75-4853-A3F1-7F9B8214EA0E}" type="pres">
      <dgm:prSet presAssocID="{716EF1A0-DA6F-48CA-AF6C-F7934D45F091}" presName="cycle" presStyleCnt="0"/>
      <dgm:spPr/>
    </dgm:pt>
    <dgm:pt modelId="{859C10B3-8118-412C-AC1F-D90112140A92}" type="pres">
      <dgm:prSet presAssocID="{4C96E6D2-FB08-4753-BD92-FACAACB2A6A3}" presName="nodeFirstNode" presStyleLbl="node1" presStyleIdx="0" presStyleCnt="7" custScaleX="124287" custScaleY="1773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EBC9D5-5D9E-43D2-9BFF-F2EE69276239}" type="pres">
      <dgm:prSet presAssocID="{728B6EE5-BDAE-4A67-A741-9C8CF53B153B}" presName="sibTransFirstNode" presStyleLbl="bgShp" presStyleIdx="0" presStyleCnt="1"/>
      <dgm:spPr/>
      <dgm:t>
        <a:bodyPr/>
        <a:lstStyle/>
        <a:p>
          <a:endParaRPr lang="en-US"/>
        </a:p>
      </dgm:t>
    </dgm:pt>
    <dgm:pt modelId="{7711200B-B752-479F-A400-BD85D4253849}" type="pres">
      <dgm:prSet presAssocID="{C60628E1-0F65-4F11-A27E-6845F93EBF71}" presName="nodeFollowingNodes" presStyleLbl="node1" presStyleIdx="1" presStyleCnt="7" custScaleX="99190" custScaleY="171955" custRadScaleRad="134970" custRadScaleInc="154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CEDA80-7972-4976-8D72-26F8A6369586}" type="pres">
      <dgm:prSet presAssocID="{8D41A336-8D0B-440C-94A0-C2923F063E68}" presName="nodeFollowingNodes" presStyleLbl="node1" presStyleIdx="2" presStyleCnt="7" custScaleX="116443" custScaleY="221946" custRadScaleRad="130506" custRadScaleInc="-16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5C1683-976A-4658-A63F-AF5F839D67A9}" type="pres">
      <dgm:prSet presAssocID="{440E9198-7747-4726-A1AF-FB54C9400C97}" presName="nodeFollowingNodes" presStyleLbl="node1" presStyleIdx="3" presStyleCnt="7" custScaleY="204469" custRadScaleRad="80642" custRadScaleInc="-80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ABE132-BFDE-4276-9040-963BDB6A25CF}" type="pres">
      <dgm:prSet presAssocID="{8E65B197-FF91-4BC5-A931-AFEEE8A3EA21}" presName="nodeFollowingNodes" presStyleLbl="node1" presStyleIdx="4" presStyleCnt="7" custScaleX="100465" custScaleY="207735" custRadScaleRad="81093" custRadScaleInc="73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234710-8F9B-43BB-851D-EF68D4CBC16B}" type="pres">
      <dgm:prSet presAssocID="{898EEA84-EE3B-4F7B-A868-883885AB048E}" presName="nodeFollowingNodes" presStyleLbl="node1" presStyleIdx="5" presStyleCnt="7" custScaleX="110089" custScaleY="212943" custRadScaleRad="116944" custRadScaleInc="184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D2604A-8B6F-4E55-AE06-18973481B0C9}" type="pres">
      <dgm:prSet presAssocID="{FA7E6FF7-F67D-4A8C-B1B7-95F4A26E5F55}" presName="nodeFollowingNodes" presStyleLbl="node1" presStyleIdx="6" presStyleCnt="7" custScaleX="116944" custScaleY="195840" custRadScaleRad="131721" custRadScaleInc="-71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1E0D0FB-BEC6-4D52-BCB4-E59F07481732}" srcId="{716EF1A0-DA6F-48CA-AF6C-F7934D45F091}" destId="{8E65B197-FF91-4BC5-A931-AFEEE8A3EA21}" srcOrd="4" destOrd="0" parTransId="{17AEC288-1BD4-4B26-B59B-EEDC199ECDAF}" sibTransId="{431F2969-2FCF-4E1C-89AE-ADCED8D9C42E}"/>
    <dgm:cxn modelId="{A8875324-F4D5-4A10-B434-0391322EA21B}" type="presOf" srcId="{898EEA84-EE3B-4F7B-A868-883885AB048E}" destId="{43234710-8F9B-43BB-851D-EF68D4CBC16B}" srcOrd="0" destOrd="0" presId="urn:microsoft.com/office/officeart/2005/8/layout/cycle3"/>
    <dgm:cxn modelId="{4379B3A7-22F6-4900-B9D7-0FAD43F4CA07}" type="presOf" srcId="{FA7E6FF7-F67D-4A8C-B1B7-95F4A26E5F55}" destId="{56D2604A-8B6F-4E55-AE06-18973481B0C9}" srcOrd="0" destOrd="0" presId="urn:microsoft.com/office/officeart/2005/8/layout/cycle3"/>
    <dgm:cxn modelId="{345A17FD-4E33-43E6-9B86-62D4BCD1B895}" type="presOf" srcId="{716EF1A0-DA6F-48CA-AF6C-F7934D45F091}" destId="{9A1B82F6-412F-41F9-980A-D50FE8BEE80A}" srcOrd="0" destOrd="0" presId="urn:microsoft.com/office/officeart/2005/8/layout/cycle3"/>
    <dgm:cxn modelId="{DFF5416F-D90A-4534-A8C0-72C02580746F}" srcId="{716EF1A0-DA6F-48CA-AF6C-F7934D45F091}" destId="{C60628E1-0F65-4F11-A27E-6845F93EBF71}" srcOrd="1" destOrd="0" parTransId="{47596157-E12C-4240-BDF9-52064614415E}" sibTransId="{1F87D570-98A5-43AA-AEDD-932826341763}"/>
    <dgm:cxn modelId="{B9EDE93E-C080-4DAC-90E7-B241A65C82C5}" type="presOf" srcId="{440E9198-7747-4726-A1AF-FB54C9400C97}" destId="{525C1683-976A-4658-A63F-AF5F839D67A9}" srcOrd="0" destOrd="0" presId="urn:microsoft.com/office/officeart/2005/8/layout/cycle3"/>
    <dgm:cxn modelId="{49DB3DA0-B24F-4C54-8720-DD451C173AC7}" srcId="{716EF1A0-DA6F-48CA-AF6C-F7934D45F091}" destId="{898EEA84-EE3B-4F7B-A868-883885AB048E}" srcOrd="5" destOrd="0" parTransId="{51682500-7680-4CA7-BC9C-A63BB05F01D6}" sibTransId="{0D1648EC-EF14-4D8F-A5BE-06C940D3AD4F}"/>
    <dgm:cxn modelId="{33A0E7BF-6D15-47BE-8753-F25FF4A0CBE8}" type="presOf" srcId="{C60628E1-0F65-4F11-A27E-6845F93EBF71}" destId="{7711200B-B752-479F-A400-BD85D4253849}" srcOrd="0" destOrd="0" presId="urn:microsoft.com/office/officeart/2005/8/layout/cycle3"/>
    <dgm:cxn modelId="{6537AE0C-0F12-496D-9739-5A5F1E7BEDCB}" srcId="{716EF1A0-DA6F-48CA-AF6C-F7934D45F091}" destId="{8D41A336-8D0B-440C-94A0-C2923F063E68}" srcOrd="2" destOrd="0" parTransId="{F8370446-9B5D-4026-A438-7473300064BD}" sibTransId="{C5C22317-8C10-4284-BF92-73FE7048A314}"/>
    <dgm:cxn modelId="{2B0DEF8E-552C-4D53-B4C5-CC8EE7096EC0}" srcId="{716EF1A0-DA6F-48CA-AF6C-F7934D45F091}" destId="{440E9198-7747-4726-A1AF-FB54C9400C97}" srcOrd="3" destOrd="0" parTransId="{4691AFA1-C86C-47CE-BF3A-0F6659324123}" sibTransId="{95B96C43-DBDF-41B6-BC68-701A99674EBA}"/>
    <dgm:cxn modelId="{75074FC3-ADB1-457F-BB89-40B318B40528}" type="presOf" srcId="{8D41A336-8D0B-440C-94A0-C2923F063E68}" destId="{8CCEDA80-7972-4976-8D72-26F8A6369586}" srcOrd="0" destOrd="0" presId="urn:microsoft.com/office/officeart/2005/8/layout/cycle3"/>
    <dgm:cxn modelId="{7DB6B379-CE65-4F40-BC9C-D761FF64AE9B}" type="presOf" srcId="{4C96E6D2-FB08-4753-BD92-FACAACB2A6A3}" destId="{859C10B3-8118-412C-AC1F-D90112140A92}" srcOrd="0" destOrd="0" presId="urn:microsoft.com/office/officeart/2005/8/layout/cycle3"/>
    <dgm:cxn modelId="{407DF0FB-9525-4A29-88E6-ADF5419C4FF3}" type="presOf" srcId="{728B6EE5-BDAE-4A67-A741-9C8CF53B153B}" destId="{76EBC9D5-5D9E-43D2-9BFF-F2EE69276239}" srcOrd="0" destOrd="0" presId="urn:microsoft.com/office/officeart/2005/8/layout/cycle3"/>
    <dgm:cxn modelId="{5FEEE205-4A29-4B86-AD53-43FAD1DAF669}" srcId="{716EF1A0-DA6F-48CA-AF6C-F7934D45F091}" destId="{FA7E6FF7-F67D-4A8C-B1B7-95F4A26E5F55}" srcOrd="6" destOrd="0" parTransId="{D97E4B27-C344-4759-8CBF-85AEED4876A0}" sibTransId="{C6BCBCAE-9BB0-480C-A278-4C8017E1CF08}"/>
    <dgm:cxn modelId="{51CF5F5A-17CE-44CC-B02E-E9143E9210F2}" srcId="{716EF1A0-DA6F-48CA-AF6C-F7934D45F091}" destId="{4C96E6D2-FB08-4753-BD92-FACAACB2A6A3}" srcOrd="0" destOrd="0" parTransId="{FE86C487-CB5D-407B-A856-7BACF758103F}" sibTransId="{728B6EE5-BDAE-4A67-A741-9C8CF53B153B}"/>
    <dgm:cxn modelId="{CE4D8ADE-FE57-4E35-A802-D02A0F1F5356}" type="presOf" srcId="{8E65B197-FF91-4BC5-A931-AFEEE8A3EA21}" destId="{CFABE132-BFDE-4276-9040-963BDB6A25CF}" srcOrd="0" destOrd="0" presId="urn:microsoft.com/office/officeart/2005/8/layout/cycle3"/>
    <dgm:cxn modelId="{9E8FF56D-2CB9-40A7-829C-6701B882E24E}" type="presParOf" srcId="{9A1B82F6-412F-41F9-980A-D50FE8BEE80A}" destId="{9B89D008-CF75-4853-A3F1-7F9B8214EA0E}" srcOrd="0" destOrd="0" presId="urn:microsoft.com/office/officeart/2005/8/layout/cycle3"/>
    <dgm:cxn modelId="{1609509B-A6BF-490E-9B54-C8F2AEAB36A2}" type="presParOf" srcId="{9B89D008-CF75-4853-A3F1-7F9B8214EA0E}" destId="{859C10B3-8118-412C-AC1F-D90112140A92}" srcOrd="0" destOrd="0" presId="urn:microsoft.com/office/officeart/2005/8/layout/cycle3"/>
    <dgm:cxn modelId="{0358AF61-DF17-4BD0-B69B-93EA3D201870}" type="presParOf" srcId="{9B89D008-CF75-4853-A3F1-7F9B8214EA0E}" destId="{76EBC9D5-5D9E-43D2-9BFF-F2EE69276239}" srcOrd="1" destOrd="0" presId="urn:microsoft.com/office/officeart/2005/8/layout/cycle3"/>
    <dgm:cxn modelId="{DAF8BE7D-B03C-4763-9F27-B810E4894F56}" type="presParOf" srcId="{9B89D008-CF75-4853-A3F1-7F9B8214EA0E}" destId="{7711200B-B752-479F-A400-BD85D4253849}" srcOrd="2" destOrd="0" presId="urn:microsoft.com/office/officeart/2005/8/layout/cycle3"/>
    <dgm:cxn modelId="{CAC03523-F8E3-4522-B4F4-F730128A6C2A}" type="presParOf" srcId="{9B89D008-CF75-4853-A3F1-7F9B8214EA0E}" destId="{8CCEDA80-7972-4976-8D72-26F8A6369586}" srcOrd="3" destOrd="0" presId="urn:microsoft.com/office/officeart/2005/8/layout/cycle3"/>
    <dgm:cxn modelId="{C32A926E-1AC8-4025-8ECC-777635245E70}" type="presParOf" srcId="{9B89D008-CF75-4853-A3F1-7F9B8214EA0E}" destId="{525C1683-976A-4658-A63F-AF5F839D67A9}" srcOrd="4" destOrd="0" presId="urn:microsoft.com/office/officeart/2005/8/layout/cycle3"/>
    <dgm:cxn modelId="{B2E6787C-4BF6-4B7C-988E-50A1898A9751}" type="presParOf" srcId="{9B89D008-CF75-4853-A3F1-7F9B8214EA0E}" destId="{CFABE132-BFDE-4276-9040-963BDB6A25CF}" srcOrd="5" destOrd="0" presId="urn:microsoft.com/office/officeart/2005/8/layout/cycle3"/>
    <dgm:cxn modelId="{551D658A-B348-4E28-A4FE-F7ADA44BE3C8}" type="presParOf" srcId="{9B89D008-CF75-4853-A3F1-7F9B8214EA0E}" destId="{43234710-8F9B-43BB-851D-EF68D4CBC16B}" srcOrd="6" destOrd="0" presId="urn:microsoft.com/office/officeart/2005/8/layout/cycle3"/>
    <dgm:cxn modelId="{F47CABDB-D98F-41CA-B4BB-9A64FD9B2AD4}" type="presParOf" srcId="{9B89D008-CF75-4853-A3F1-7F9B8214EA0E}" destId="{56D2604A-8B6F-4E55-AE06-18973481B0C9}" srcOrd="7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EBC9D5-5D9E-43D2-9BFF-F2EE69276239}">
      <dsp:nvSpPr>
        <dsp:cNvPr id="0" name=""/>
        <dsp:cNvSpPr/>
      </dsp:nvSpPr>
      <dsp:spPr>
        <a:xfrm>
          <a:off x="1668873" y="-190729"/>
          <a:ext cx="5426226" cy="5426226"/>
        </a:xfrm>
        <a:prstGeom prst="circularArrow">
          <a:avLst>
            <a:gd name="adj1" fmla="val 5544"/>
            <a:gd name="adj2" fmla="val 330680"/>
            <a:gd name="adj3" fmla="val 14141229"/>
            <a:gd name="adj4" fmla="val 17167424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9C10B3-8118-412C-AC1F-D90112140A92}">
      <dsp:nvSpPr>
        <dsp:cNvPr id="0" name=""/>
        <dsp:cNvSpPr/>
      </dsp:nvSpPr>
      <dsp:spPr>
        <a:xfrm>
          <a:off x="3317011" y="-395308"/>
          <a:ext cx="2129950" cy="15193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1. Introduced target slide at beginning of each unit</a:t>
          </a:r>
          <a:endParaRPr lang="en-US" sz="1800" kern="1200" dirty="0"/>
        </a:p>
      </dsp:txBody>
      <dsp:txXfrm>
        <a:off x="3391177" y="-321142"/>
        <a:ext cx="1981618" cy="1370971"/>
      </dsp:txXfrm>
    </dsp:sp>
    <dsp:sp modelId="{7711200B-B752-479F-A400-BD85D4253849}">
      <dsp:nvSpPr>
        <dsp:cNvPr id="0" name=""/>
        <dsp:cNvSpPr/>
      </dsp:nvSpPr>
      <dsp:spPr>
        <a:xfrm>
          <a:off x="6191946" y="304807"/>
          <a:ext cx="1699854" cy="147342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2. Reviewed at end of class (not every class but 75% of the time)</a:t>
          </a:r>
          <a:endParaRPr lang="en-US" sz="1800" kern="1200" dirty="0"/>
        </a:p>
      </dsp:txBody>
      <dsp:txXfrm>
        <a:off x="6263873" y="376734"/>
        <a:ext cx="1556000" cy="1329572"/>
      </dsp:txXfrm>
    </dsp:sp>
    <dsp:sp modelId="{8CCEDA80-7972-4976-8D72-26F8A6369586}">
      <dsp:nvSpPr>
        <dsp:cNvPr id="0" name=""/>
        <dsp:cNvSpPr/>
      </dsp:nvSpPr>
      <dsp:spPr>
        <a:xfrm>
          <a:off x="6336602" y="2362199"/>
          <a:ext cx="1995525" cy="19017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3. Transition of each sub unit (Ch. 2.2 to Ch. 2.3) would review only new targets (=2 to 3 targets)</a:t>
          </a:r>
          <a:endParaRPr lang="en-US" sz="1800" kern="1200" dirty="0"/>
        </a:p>
      </dsp:txBody>
      <dsp:txXfrm>
        <a:off x="6429439" y="2455036"/>
        <a:ext cx="1809851" cy="1716109"/>
      </dsp:txXfrm>
    </dsp:sp>
    <dsp:sp modelId="{525C1683-976A-4658-A63F-AF5F839D67A9}">
      <dsp:nvSpPr>
        <dsp:cNvPr id="0" name=""/>
        <dsp:cNvSpPr/>
      </dsp:nvSpPr>
      <dsp:spPr>
        <a:xfrm>
          <a:off x="4439335" y="3429011"/>
          <a:ext cx="1713735" cy="17520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4. Built in some POP Quizzes based totally on targets. 50%</a:t>
          </a:r>
          <a:endParaRPr lang="en-US" sz="1800" kern="1200" dirty="0"/>
        </a:p>
      </dsp:txBody>
      <dsp:txXfrm>
        <a:off x="4522993" y="3512669"/>
        <a:ext cx="1546419" cy="1584712"/>
      </dsp:txXfrm>
    </dsp:sp>
    <dsp:sp modelId="{CFABE132-BFDE-4276-9040-963BDB6A25CF}">
      <dsp:nvSpPr>
        <dsp:cNvPr id="0" name=""/>
        <dsp:cNvSpPr/>
      </dsp:nvSpPr>
      <dsp:spPr>
        <a:xfrm>
          <a:off x="2610541" y="3428995"/>
          <a:ext cx="1721704" cy="17800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5. Built in SAME target slide into review lesson for each test.</a:t>
          </a:r>
          <a:endParaRPr lang="en-US" sz="1800" kern="1200" dirty="0"/>
        </a:p>
      </dsp:txBody>
      <dsp:txXfrm>
        <a:off x="2694588" y="3513042"/>
        <a:ext cx="1553610" cy="1611920"/>
      </dsp:txXfrm>
    </dsp:sp>
    <dsp:sp modelId="{43234710-8F9B-43BB-851D-EF68D4CBC16B}">
      <dsp:nvSpPr>
        <dsp:cNvPr id="0" name=""/>
        <dsp:cNvSpPr/>
      </dsp:nvSpPr>
      <dsp:spPr>
        <a:xfrm>
          <a:off x="741209" y="1981203"/>
          <a:ext cx="1886634" cy="18246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6. Handed out card stock page for each chapter for students to evaluate.</a:t>
          </a:r>
          <a:endParaRPr lang="en-US" sz="1800" kern="1200" dirty="0"/>
        </a:p>
      </dsp:txBody>
      <dsp:txXfrm>
        <a:off x="830281" y="2070275"/>
        <a:ext cx="1708490" cy="1646495"/>
      </dsp:txXfrm>
    </dsp:sp>
    <dsp:sp modelId="{56D2604A-8B6F-4E55-AE06-18973481B0C9}">
      <dsp:nvSpPr>
        <dsp:cNvPr id="0" name=""/>
        <dsp:cNvSpPr/>
      </dsp:nvSpPr>
      <dsp:spPr>
        <a:xfrm>
          <a:off x="893614" y="76209"/>
          <a:ext cx="2004110" cy="167808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7. Reviewed results, developed %, shared with students and took corrective action</a:t>
          </a:r>
          <a:endParaRPr lang="en-US" sz="1800" kern="1200" dirty="0"/>
        </a:p>
      </dsp:txBody>
      <dsp:txXfrm>
        <a:off x="975532" y="158127"/>
        <a:ext cx="1840274" cy="15142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8926211-9CF6-40F5-A174-14AA923F9241}" type="datetimeFigureOut">
              <a:rPr lang="en-US" smtClean="0"/>
              <a:t>5/24/2011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22BD4C7E-10E5-45AA-A370-BACB3F7DA09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6211-9CF6-40F5-A174-14AA923F9241}" type="datetimeFigureOut">
              <a:rPr lang="en-US" smtClean="0"/>
              <a:t>5/24/2011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D4C7E-10E5-45AA-A370-BACB3F7DA09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6211-9CF6-40F5-A174-14AA923F9241}" type="datetimeFigureOut">
              <a:rPr lang="en-US" smtClean="0"/>
              <a:t>5/24/2011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D4C7E-10E5-45AA-A370-BACB3F7DA09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6211-9CF6-40F5-A174-14AA923F9241}" type="datetimeFigureOut">
              <a:rPr lang="en-US" smtClean="0"/>
              <a:t>5/24/2011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D4C7E-10E5-45AA-A370-BACB3F7DA09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6211-9CF6-40F5-A174-14AA923F9241}" type="datetimeFigureOut">
              <a:rPr lang="en-US" smtClean="0"/>
              <a:t>5/24/2011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D4C7E-10E5-45AA-A370-BACB3F7DA09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6211-9CF6-40F5-A174-14AA923F9241}" type="datetimeFigureOut">
              <a:rPr lang="en-US" smtClean="0"/>
              <a:t>5/24/2011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D4C7E-10E5-45AA-A370-BACB3F7DA09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6211-9CF6-40F5-A174-14AA923F9241}" type="datetimeFigureOut">
              <a:rPr lang="en-US" smtClean="0"/>
              <a:t>5/24/2011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D4C7E-10E5-45AA-A370-BACB3F7DA09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6211-9CF6-40F5-A174-14AA923F9241}" type="datetimeFigureOut">
              <a:rPr lang="en-US" smtClean="0"/>
              <a:t>5/24/2011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D4C7E-10E5-45AA-A370-BACB3F7DA09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6211-9CF6-40F5-A174-14AA923F9241}" type="datetimeFigureOut">
              <a:rPr lang="en-US" smtClean="0"/>
              <a:t>5/24/2011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D4C7E-10E5-45AA-A370-BACB3F7DA09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8926211-9CF6-40F5-A174-14AA923F9241}" type="datetimeFigureOut">
              <a:rPr lang="en-US" smtClean="0"/>
              <a:t>5/24/2011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22BD4C7E-10E5-45AA-A370-BACB3F7DA09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8926211-9CF6-40F5-A174-14AA923F9241}" type="datetimeFigureOut">
              <a:rPr lang="en-US" smtClean="0"/>
              <a:t>5/24/2011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22BD4C7E-10E5-45AA-A370-BACB3F7DA09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8926211-9CF6-40F5-A174-14AA923F9241}" type="datetimeFigureOut">
              <a:rPr lang="en-US" smtClean="0"/>
              <a:t>5/24/2011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22BD4C7E-10E5-45AA-A370-BACB3F7DA093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emf"/><Relationship Id="rId4" Type="http://schemas.openxmlformats.org/officeDocument/2006/relationships/package" Target="../embeddings/Microsoft_Word_Document1.docx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Law Targets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Developed Spring 2011</a:t>
            </a:r>
          </a:p>
          <a:p>
            <a:r>
              <a:rPr lang="en-US" dirty="0" smtClean="0"/>
              <a:t>Overall goal</a:t>
            </a:r>
          </a:p>
          <a:p>
            <a:r>
              <a:rPr lang="en-US" dirty="0" smtClean="0"/>
              <a:t>Look at an example</a:t>
            </a:r>
          </a:p>
          <a:p>
            <a:r>
              <a:rPr lang="en-US" dirty="0" smtClean="0"/>
              <a:t>Review target integration</a:t>
            </a:r>
          </a:p>
          <a:p>
            <a:r>
              <a:rPr lang="en-US" dirty="0" smtClean="0"/>
              <a:t>What was done re: corrective action post student evaluation</a:t>
            </a:r>
          </a:p>
          <a:p>
            <a:r>
              <a:rPr lang="en-US" dirty="0" smtClean="0"/>
              <a:t>What could/ should be next steps?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61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Ease the overwhelming feeling students can have with the unfamiliar world of Business Law.</a:t>
            </a:r>
          </a:p>
          <a:p>
            <a:r>
              <a:rPr lang="en-US" dirty="0" smtClean="0"/>
              <a:t>Provide them with direct feedback on content mastery (or lack of) for final review.</a:t>
            </a:r>
          </a:p>
          <a:p>
            <a:r>
              <a:rPr lang="en-US" dirty="0" smtClean="0"/>
              <a:t>Recognizing instructors knowledge and experience of content ( or lack there of).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33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1 Targets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4619868"/>
              </p:ext>
            </p:extLst>
          </p:nvPr>
        </p:nvGraphicFramePr>
        <p:xfrm>
          <a:off x="457200" y="304799"/>
          <a:ext cx="8382000" cy="5912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4804"/>
                <a:gridCol w="5032014"/>
                <a:gridCol w="826152"/>
                <a:gridCol w="675942"/>
                <a:gridCol w="643088"/>
              </a:tblGrid>
              <a:tr h="370536">
                <a:tc>
                  <a:txBody>
                    <a:bodyPr/>
                    <a:lstStyle/>
                    <a:p>
                      <a:r>
                        <a:rPr lang="en-US" dirty="0" smtClean="0"/>
                        <a:t>Target #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Understanding</a:t>
                      </a:r>
                      <a:r>
                        <a:rPr lang="en-US" baseline="0" dirty="0" smtClean="0"/>
                        <a:t> Unit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bg1"/>
                          </a:solidFill>
                        </a:rPr>
                        <a:t>Green</a:t>
                      </a:r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bg1"/>
                          </a:solidFill>
                        </a:rPr>
                        <a:t>Yellow</a:t>
                      </a:r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bg1"/>
                          </a:solidFill>
                        </a:rPr>
                        <a:t>Red</a:t>
                      </a:r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648437">
                <a:tc>
                  <a:txBody>
                    <a:bodyPr/>
                    <a:lstStyle/>
                    <a:p>
                      <a:r>
                        <a:rPr lang="en-US" dirty="0" smtClean="0"/>
                        <a:t>1-1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 can explain how law</a:t>
                      </a:r>
                      <a:r>
                        <a:rPr lang="en-US" baseline="0" dirty="0" smtClean="0"/>
                        <a:t> grows w/ the development of society.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92D05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1204241">
                <a:tc>
                  <a:txBody>
                    <a:bodyPr/>
                    <a:lstStyle/>
                    <a:p>
                      <a:r>
                        <a:rPr lang="en-US" dirty="0" smtClean="0"/>
                        <a:t>1-1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 can describe</a:t>
                      </a:r>
                      <a:r>
                        <a:rPr lang="en-US" baseline="0" dirty="0" smtClean="0"/>
                        <a:t> the difference of common law (law based on current standards) and positive law ( law set down by central authority to prevent disputes)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92D05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648437">
                <a:tc>
                  <a:txBody>
                    <a:bodyPr/>
                    <a:lstStyle/>
                    <a:p>
                      <a:r>
                        <a:rPr lang="en-US" dirty="0" smtClean="0"/>
                        <a:t>1-1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 can identify that</a:t>
                      </a:r>
                      <a:r>
                        <a:rPr lang="en-US" baseline="0" dirty="0" smtClean="0"/>
                        <a:t> the origins of US Law is based on English Common Law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92D05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926339">
                <a:tc>
                  <a:txBody>
                    <a:bodyPr/>
                    <a:lstStyle/>
                    <a:p>
                      <a:r>
                        <a:rPr lang="en-US" dirty="0" smtClean="0"/>
                        <a:t>1-2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 can identify four sources</a:t>
                      </a:r>
                      <a:r>
                        <a:rPr lang="en-US" baseline="0" dirty="0" smtClean="0"/>
                        <a:t> of law: Administrative Law, Constitution, Statues &amp; Case Law)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92D05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632090">
                <a:tc>
                  <a:txBody>
                    <a:bodyPr/>
                    <a:lstStyle/>
                    <a:p>
                      <a:r>
                        <a:rPr lang="en-US" dirty="0" smtClean="0"/>
                        <a:t>1-2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 can explain how conflicts</a:t>
                      </a:r>
                      <a:r>
                        <a:rPr lang="en-US" baseline="0" dirty="0" smtClean="0"/>
                        <a:t> in laws are resolved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92D05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536">
                <a:tc>
                  <a:txBody>
                    <a:bodyPr/>
                    <a:lstStyle/>
                    <a:p>
                      <a:r>
                        <a:rPr lang="en-US" dirty="0" smtClean="0"/>
                        <a:t>1-2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 can compare</a:t>
                      </a:r>
                      <a:r>
                        <a:rPr lang="en-US" baseline="0" dirty="0" smtClean="0"/>
                        <a:t> Civil Vs Criminal law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92D05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536">
                <a:tc>
                  <a:txBody>
                    <a:bodyPr/>
                    <a:lstStyle/>
                    <a:p>
                      <a:r>
                        <a:rPr lang="en-US" dirty="0" smtClean="0"/>
                        <a:t>1-3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 can explain consequence</a:t>
                      </a:r>
                      <a:r>
                        <a:rPr lang="en-US" baseline="0" dirty="0" smtClean="0"/>
                        <a:t> based ethics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92D05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536">
                <a:tc>
                  <a:txBody>
                    <a:bodyPr/>
                    <a:lstStyle/>
                    <a:p>
                      <a:r>
                        <a:rPr lang="en-US" dirty="0" smtClean="0"/>
                        <a:t>1-3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  <a:r>
                        <a:rPr lang="en-US" baseline="0" dirty="0" smtClean="0"/>
                        <a:t> can explain rule based ethics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92D05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536">
                <a:tc>
                  <a:txBody>
                    <a:bodyPr/>
                    <a:lstStyle/>
                    <a:p>
                      <a:r>
                        <a:rPr lang="en-US" dirty="0" smtClean="0"/>
                        <a:t>1-3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 can identify</a:t>
                      </a:r>
                      <a:r>
                        <a:rPr lang="en-US" baseline="0" dirty="0" smtClean="0"/>
                        <a:t> ethics reflected in laws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92D05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5044257"/>
              </p:ext>
            </p:extLst>
          </p:nvPr>
        </p:nvGraphicFramePr>
        <p:xfrm>
          <a:off x="20782" y="990600"/>
          <a:ext cx="8818418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6486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533400"/>
            <a:ext cx="6965245" cy="120248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What students would see post self reflection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6383046"/>
              </p:ext>
            </p:extLst>
          </p:nvPr>
        </p:nvGraphicFramePr>
        <p:xfrm>
          <a:off x="838200" y="1600200"/>
          <a:ext cx="8077200" cy="4932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Document" r:id="rId4" imgW="8546035" imgH="4072889" progId="Word.Document.12">
                  <p:embed/>
                </p:oleObj>
              </mc:Choice>
              <mc:Fallback>
                <p:oleObj name="Document" r:id="rId4" imgW="8546035" imgH="407288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38200" y="1600200"/>
                        <a:ext cx="8077200" cy="4932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 rot="21204138">
            <a:off x="173407" y="5294840"/>
            <a:ext cx="4869195" cy="120032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 view anything over 10% significant, less then I will talk to the one student individually.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0510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Follow up: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3040" y="1752600"/>
            <a:ext cx="6196405" cy="3970469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Corrective Action:</a:t>
            </a:r>
          </a:p>
          <a:p>
            <a:r>
              <a:rPr lang="en-US" dirty="0"/>
              <a:t>2-2 Review how one area checks </a:t>
            </a:r>
            <a:r>
              <a:rPr lang="en-US" dirty="0" smtClean="0"/>
              <a:t>another</a:t>
            </a:r>
          </a:p>
          <a:p>
            <a:pPr lvl="1"/>
            <a:r>
              <a:rPr lang="en-US" dirty="0" smtClean="0"/>
              <a:t>Go back to text book highlight examples of how each branch of Gov.  interacts</a:t>
            </a:r>
            <a:endParaRPr lang="en-US" dirty="0"/>
          </a:p>
          <a:p>
            <a:r>
              <a:rPr lang="en-US" dirty="0"/>
              <a:t>2-3 Issues of Jurisdiction with the Internet: </a:t>
            </a:r>
            <a:endParaRPr lang="en-US" dirty="0" smtClean="0"/>
          </a:p>
          <a:p>
            <a:pPr lvl="1"/>
            <a:r>
              <a:rPr lang="en-US" dirty="0" smtClean="0"/>
              <a:t>Explain the nature of cyber law, what may be true today may not be current tomorrow. Discuss the evaluation of law and the growing industry of cyber law</a:t>
            </a:r>
            <a:endParaRPr lang="en-US" dirty="0"/>
          </a:p>
          <a:p>
            <a:r>
              <a:rPr lang="en-US" dirty="0"/>
              <a:t>2-3 Constitutional Issues with electronic </a:t>
            </a:r>
            <a:r>
              <a:rPr lang="en-US" dirty="0" smtClean="0"/>
              <a:t>communication: </a:t>
            </a:r>
          </a:p>
          <a:p>
            <a:pPr lvl="1"/>
            <a:r>
              <a:rPr lang="en-US" dirty="0" smtClean="0"/>
              <a:t>Find a recent case highlighting privacy and electronic communication with employees. Read in class and review results.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83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Continue to tie </a:t>
            </a:r>
            <a:r>
              <a:rPr lang="en-US" dirty="0" smtClean="0"/>
              <a:t>specific </a:t>
            </a:r>
            <a:r>
              <a:rPr lang="en-US" dirty="0" smtClean="0"/>
              <a:t>activity and grade </a:t>
            </a:r>
            <a:r>
              <a:rPr lang="en-US" dirty="0" smtClean="0"/>
              <a:t>to a target</a:t>
            </a:r>
          </a:p>
          <a:p>
            <a:r>
              <a:rPr lang="en-US" dirty="0" smtClean="0"/>
              <a:t>Highlight targets in room:</a:t>
            </a:r>
          </a:p>
          <a:p>
            <a:pPr lvl="1"/>
            <a:r>
              <a:rPr lang="en-US" dirty="0" smtClean="0"/>
              <a:t>For example make a poster for each unit you teach,(MS Word doc that Nancy prints out)</a:t>
            </a:r>
          </a:p>
          <a:p>
            <a:pPr lvl="1"/>
            <a:r>
              <a:rPr lang="en-US" dirty="0" smtClean="0"/>
              <a:t>Walk over often in a lesson plan to identify where you are in this unit, what you should hopefully be able to say at the end</a:t>
            </a:r>
          </a:p>
          <a:p>
            <a:r>
              <a:rPr lang="en-US" dirty="0" smtClean="0"/>
              <a:t>Open for  suggestions!!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88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1003</TotalTime>
  <Words>507</Words>
  <Application>Microsoft Office PowerPoint</Application>
  <PresentationFormat>On-screen Show (4:3)</PresentationFormat>
  <Paragraphs>58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Pushpin</vt:lpstr>
      <vt:lpstr>Document</vt:lpstr>
      <vt:lpstr>Business Law Targets</vt:lpstr>
      <vt:lpstr>Goals</vt:lpstr>
      <vt:lpstr>Chapter 1 Targets</vt:lpstr>
      <vt:lpstr>PowerPoint Presentation</vt:lpstr>
      <vt:lpstr>What students would see post self reflection</vt:lpstr>
      <vt:lpstr>Follow up:</vt:lpstr>
      <vt:lpstr>Next Steps?</vt:lpstr>
    </vt:vector>
  </TitlesOfParts>
  <Company>Highland Park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 Targets</dc:title>
  <dc:creator>burnettiA</dc:creator>
  <cp:lastModifiedBy>burnettiA</cp:lastModifiedBy>
  <cp:revision>5</cp:revision>
  <cp:lastPrinted>2011-05-24T21:01:50Z</cp:lastPrinted>
  <dcterms:created xsi:type="dcterms:W3CDTF">2010-09-11T12:02:41Z</dcterms:created>
  <dcterms:modified xsi:type="dcterms:W3CDTF">2011-05-25T12:46:16Z</dcterms:modified>
</cp:coreProperties>
</file>