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8" r:id="rId4"/>
    <p:sldId id="258" r:id="rId5"/>
    <p:sldId id="257" r:id="rId6"/>
    <p:sldId id="259" r:id="rId7"/>
    <p:sldId id="264" r:id="rId8"/>
    <p:sldId id="266" r:id="rId9"/>
    <p:sldId id="267" r:id="rId10"/>
    <p:sldId id="261" r:id="rId11"/>
    <p:sldId id="262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2136" y="-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B57B52E-E340-4D10-A2DD-17EAB014E000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32A17B7B-E391-4339-9A09-9F179517009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105400"/>
            <a:ext cx="4572000" cy="1368798"/>
          </a:xfrm>
        </p:spPr>
        <p:txBody>
          <a:bodyPr/>
          <a:lstStyle/>
          <a:p>
            <a:r>
              <a:rPr lang="en-US" dirty="0" smtClean="0"/>
              <a:t>J. Brysiewicz</a:t>
            </a:r>
          </a:p>
          <a:p>
            <a:r>
              <a:rPr lang="en-US" dirty="0" smtClean="0"/>
              <a:t>Inquiry Project</a:t>
            </a:r>
          </a:p>
          <a:p>
            <a:r>
              <a:rPr lang="en-US" dirty="0" smtClean="0"/>
              <a:t>May 9</a:t>
            </a:r>
            <a:r>
              <a:rPr lang="en-US" baseline="30000" dirty="0" smtClean="0"/>
              <a:t>th</a:t>
            </a:r>
            <a:r>
              <a:rPr lang="en-US" dirty="0" smtClean="0"/>
              <a:t>, 2012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</a:t>
            </a:r>
            <a:r>
              <a:rPr lang="en-US" dirty="0" err="1" smtClean="0"/>
              <a:t>eedbook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sz="4000" dirty="0" smtClean="0"/>
              <a:t>A question of teaching and learning in the </a:t>
            </a:r>
            <a:r>
              <a:rPr lang="en-US" sz="4000" dirty="0" smtClean="0"/>
              <a:t>IC </a:t>
            </a:r>
            <a:r>
              <a:rPr lang="en-US" sz="4000" dirty="0" smtClean="0"/>
              <a:t>age </a:t>
            </a:r>
            <a:endParaRPr lang="en-US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4133" r="13999" b="4133"/>
          <a:stretch/>
        </p:blipFill>
        <p:spPr bwMode="auto">
          <a:xfrm>
            <a:off x="1143000" y="1600200"/>
            <a:ext cx="1188720" cy="11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86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dirty="0" smtClean="0"/>
              <a:t>-Students using IC to clearly understand their learning and academic behaviors; not just to see “my grade”</a:t>
            </a:r>
          </a:p>
          <a:p>
            <a:r>
              <a:rPr lang="en-US" sz="2400" dirty="0" smtClean="0"/>
              <a:t>-Turning writing feedback into actionable information that tells the story of a single student’s progress across time</a:t>
            </a:r>
          </a:p>
          <a:p>
            <a:r>
              <a:rPr lang="en-US" sz="2400" dirty="0" smtClean="0"/>
              <a:t>-Student-teacher grade discussions start with the student describing what they interpret from the student summary report</a:t>
            </a:r>
          </a:p>
          <a:p>
            <a:r>
              <a:rPr lang="en-US" sz="2400" dirty="0" smtClean="0"/>
              <a:t>-Student </a:t>
            </a:r>
            <a:r>
              <a:rPr lang="en-US" sz="2400" dirty="0"/>
              <a:t>responsibility for naming their further work (writing, reading, or more specifically “thesis” or “evidence”)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Tentative Success…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5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486774" cy="5166360"/>
          </a:xfrm>
        </p:spPr>
        <p:txBody>
          <a:bodyPr>
            <a:noAutofit/>
          </a:bodyPr>
          <a:lstStyle/>
          <a:p>
            <a:r>
              <a:rPr lang="en-US" sz="2400" dirty="0" smtClean="0"/>
              <a:t>-The subjective nature of writing on many levels (student skill levels, motivation level at the time, comfort with the specific content/topic, teacher grading style, quality of the material-DBQ) strains against the concept of </a:t>
            </a:r>
            <a:r>
              <a:rPr lang="en-US" sz="2400" dirty="0" smtClean="0"/>
              <a:t>objective data collection.</a:t>
            </a:r>
            <a:endParaRPr lang="en-US" sz="2400" dirty="0" smtClean="0"/>
          </a:p>
          <a:p>
            <a:r>
              <a:rPr lang="en-US" sz="2400" dirty="0" smtClean="0"/>
              <a:t>-Classroom trend data suggested a few items of interest (e.g. </a:t>
            </a:r>
            <a:r>
              <a:rPr lang="en-US" sz="2400" dirty="0"/>
              <a:t>A</a:t>
            </a:r>
            <a:r>
              <a:rPr lang="en-US" sz="2400" dirty="0" smtClean="0"/>
              <a:t>ssignment 2- easier or well-learned?), but generally offered few clear answers other than to highlight the preceding bullet point.</a:t>
            </a:r>
          </a:p>
          <a:p>
            <a:r>
              <a:rPr lang="en-US" sz="2400" dirty="0" smtClean="0"/>
              <a:t>-Time constraints of using the useful material in student conferences and teacher diagnostics</a:t>
            </a:r>
          </a:p>
          <a:p>
            <a:r>
              <a:rPr lang="en-US" sz="2400" dirty="0" smtClean="0"/>
              <a:t>-Unintended consequences of promoting IC as a learning tool (Race to Nowhere)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 Concerns…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19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410574" cy="4724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-A student’s critical thinking is best captured by their writing </a:t>
            </a:r>
          </a:p>
          <a:p>
            <a:r>
              <a:rPr lang="en-US" sz="2400" dirty="0" smtClean="0"/>
              <a:t>- </a:t>
            </a:r>
            <a:r>
              <a:rPr lang="en-US" sz="2400" dirty="0" smtClean="0"/>
              <a:t>The DBQ/Writing focus has promise for student growth</a:t>
            </a:r>
          </a:p>
          <a:p>
            <a:r>
              <a:rPr lang="en-US" sz="2400" dirty="0" smtClean="0"/>
              <a:t>-Social, Racial, and </a:t>
            </a:r>
            <a:r>
              <a:rPr lang="en-US" sz="2400" dirty="0" smtClean="0"/>
              <a:t>Gender </a:t>
            </a:r>
            <a:r>
              <a:rPr lang="en-US" sz="2400" dirty="0" smtClean="0"/>
              <a:t>predictability surfaced in the data</a:t>
            </a:r>
            <a:endParaRPr lang="en-US" sz="2400" dirty="0" smtClean="0"/>
          </a:p>
          <a:p>
            <a:r>
              <a:rPr lang="en-US" sz="2400" dirty="0" smtClean="0"/>
              <a:t>-Online grade reporting exists as part of our practice</a:t>
            </a:r>
          </a:p>
          <a:p>
            <a:r>
              <a:rPr lang="en-US" sz="2400" dirty="0" smtClean="0"/>
              <a:t>- </a:t>
            </a:r>
            <a:r>
              <a:rPr lang="en-US" sz="2400" dirty="0" smtClean="0"/>
              <a:t>Despite its inefficiencies, it can be more than a recording tool</a:t>
            </a:r>
          </a:p>
          <a:p>
            <a:r>
              <a:rPr lang="en-US" sz="2400" dirty="0" smtClean="0"/>
              <a:t>- </a:t>
            </a:r>
            <a:r>
              <a:rPr lang="en-US" sz="2400" dirty="0" smtClean="0"/>
              <a:t>Students’ interest in their grades can be harnessed for growth </a:t>
            </a:r>
          </a:p>
          <a:p>
            <a:r>
              <a:rPr lang="en-US" sz="2400" dirty="0" smtClean="0"/>
              <a:t>-</a:t>
            </a:r>
            <a:r>
              <a:rPr lang="en-US" sz="2400" dirty="0" smtClean="0"/>
              <a:t>Methods for looking at class-level data must confront the </a:t>
            </a:r>
            <a:r>
              <a:rPr lang="en-US" sz="2400" dirty="0" smtClean="0"/>
              <a:t>subjective </a:t>
            </a:r>
            <a:r>
              <a:rPr lang="en-US" sz="2400" dirty="0" smtClean="0"/>
              <a:t>nature of the writing process; quantifying feedback does </a:t>
            </a:r>
            <a:r>
              <a:rPr lang="en-US" sz="2400" dirty="0" smtClean="0"/>
              <a:t>not </a:t>
            </a:r>
            <a:r>
              <a:rPr lang="en-US" sz="2400" dirty="0" smtClean="0"/>
              <a:t>make it </a:t>
            </a:r>
            <a:r>
              <a:rPr lang="en-US" sz="2400" i="1" dirty="0" smtClean="0"/>
              <a:t>objective</a:t>
            </a:r>
            <a:r>
              <a:rPr lang="en-US" sz="2400" dirty="0" smtClean="0"/>
              <a:t> feedback.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Thoughts, Conclusive and otherwise…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574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486774" cy="4724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Excerpted primary-source documents centered on thematic questions intended to lead students in an investigation</a:t>
            </a:r>
          </a:p>
          <a:p>
            <a:r>
              <a:rPr lang="en-US" sz="2400" dirty="0" smtClean="0"/>
              <a:t>	-The “history lab” model engages students in doing </a:t>
            </a:r>
            <a:r>
              <a:rPr lang="en-US" sz="2400" dirty="0" smtClean="0"/>
              <a:t>	history </a:t>
            </a:r>
            <a:r>
              <a:rPr lang="en-US" sz="2400" dirty="0" smtClean="0"/>
              <a:t>and </a:t>
            </a:r>
            <a:r>
              <a:rPr lang="en-US" sz="2400" dirty="0" smtClean="0"/>
              <a:t>drawing their </a:t>
            </a:r>
            <a:r>
              <a:rPr lang="en-US" sz="2400" dirty="0" smtClean="0"/>
              <a:t>own conclusions; not those of </a:t>
            </a:r>
            <a:r>
              <a:rPr lang="en-US" sz="2400" dirty="0" smtClean="0"/>
              <a:t>	the </a:t>
            </a:r>
            <a:r>
              <a:rPr lang="en-US" sz="2400" dirty="0" smtClean="0"/>
              <a:t>textbook.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-Invites </a:t>
            </a:r>
            <a:r>
              <a:rPr lang="en-US" sz="2400" dirty="0" smtClean="0"/>
              <a:t>students to examine and offer historical evidence </a:t>
            </a:r>
            <a:r>
              <a:rPr lang="en-US" sz="2400" dirty="0" smtClean="0"/>
              <a:t>	for their </a:t>
            </a:r>
            <a:r>
              <a:rPr lang="en-US" sz="2400" dirty="0" smtClean="0"/>
              <a:t>arguments</a:t>
            </a:r>
          </a:p>
          <a:p>
            <a:r>
              <a:rPr lang="en-US" sz="2400" dirty="0" smtClean="0"/>
              <a:t>	-Requires students communicate the above through </a:t>
            </a:r>
            <a:r>
              <a:rPr lang="en-US" sz="2400" dirty="0" smtClean="0"/>
              <a:t>	writing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50317"/>
            <a:ext cx="7680960" cy="1066800"/>
          </a:xfrm>
        </p:spPr>
        <p:txBody>
          <a:bodyPr/>
          <a:lstStyle/>
          <a:p>
            <a:r>
              <a:rPr lang="en-US" dirty="0" smtClean="0"/>
              <a:t>The Document Based-Question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843"/>
            <a:ext cx="4443413" cy="56875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485" y="216706"/>
            <a:ext cx="5181600" cy="66412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713419"/>
            <a:ext cx="5121840" cy="4038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3805" y="1752600"/>
            <a:ext cx="5107218" cy="42033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46" y="2649683"/>
            <a:ext cx="6975933" cy="42046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768" y="1287779"/>
            <a:ext cx="3672083" cy="51330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849" y="2109190"/>
            <a:ext cx="3599437" cy="262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410574" cy="4724400"/>
          </a:xfrm>
        </p:spPr>
        <p:txBody>
          <a:bodyPr>
            <a:normAutofit/>
          </a:bodyPr>
          <a:lstStyle/>
          <a:p>
            <a:pPr lvl="0"/>
            <a:r>
              <a:rPr lang="en-US" sz="2400" b="1" dirty="0" smtClean="0"/>
              <a:t>Reading that inspired my work:</a:t>
            </a:r>
          </a:p>
          <a:p>
            <a:pPr lvl="0"/>
            <a:endParaRPr lang="en-US" sz="2400" dirty="0" smtClean="0"/>
          </a:p>
          <a:p>
            <a:r>
              <a:rPr lang="en-US" sz="2400" dirty="0"/>
              <a:t>-Allen, J. and Allen, C. W. "Escaping the Endless Adolescence: How We Can Help Our Teenagers Grow Up Before They Grow Old" (Ballantine, 2009).</a:t>
            </a:r>
          </a:p>
          <a:p>
            <a:r>
              <a:rPr lang="en-US" sz="2400" dirty="0" smtClean="0"/>
              <a:t>-</a:t>
            </a:r>
            <a:r>
              <a:rPr lang="en-US" sz="2400" dirty="0" err="1"/>
              <a:t>Stiggins</a:t>
            </a:r>
            <a:r>
              <a:rPr lang="en-US" sz="2400" dirty="0"/>
              <a:t>, R., </a:t>
            </a:r>
            <a:r>
              <a:rPr lang="en-US" sz="2400" dirty="0" err="1"/>
              <a:t>Arter</a:t>
            </a:r>
            <a:r>
              <a:rPr lang="en-US" sz="2400" dirty="0"/>
              <a:t>, J., Chappuis, J., &amp; Chappuis, S. (2006). </a:t>
            </a:r>
            <a:r>
              <a:rPr lang="en-US" sz="2400" i="1" dirty="0"/>
              <a:t>Classroom assessment for student learning: Doing it right—using it well</a:t>
            </a:r>
            <a:r>
              <a:rPr lang="en-US" sz="2400" dirty="0"/>
              <a:t>. Portland, OR: Educational Testing Service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 smtClean="0"/>
              <a:t>-Tough</a:t>
            </a:r>
            <a:r>
              <a:rPr lang="en-US" sz="2400" dirty="0"/>
              <a:t>, Paul. ""What If the Secret to Success Is Failure?" THE EDUCATION ISSUE; The Character Test." </a:t>
            </a:r>
            <a:r>
              <a:rPr lang="en-US" sz="2400" i="1" dirty="0"/>
              <a:t>The New York Times</a:t>
            </a:r>
            <a:r>
              <a:rPr lang="en-US" sz="2400" dirty="0"/>
              <a:t>. The New York Times, 18 Sept. 2011</a:t>
            </a:r>
            <a:r>
              <a:rPr lang="en-US" sz="2400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8105774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Literature: Feedback &amp; Expectation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696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sz="2800" dirty="0" smtClean="0"/>
              <a:t>Can I transform my feedback on writing and </a:t>
            </a:r>
            <a:r>
              <a:rPr lang="en-US" sz="2800" dirty="0" smtClean="0"/>
              <a:t>use of our online grade </a:t>
            </a:r>
            <a:r>
              <a:rPr lang="en-US" sz="2800" dirty="0" smtClean="0"/>
              <a:t>book </a:t>
            </a:r>
            <a:r>
              <a:rPr lang="en-US" sz="2800" dirty="0" smtClean="0"/>
              <a:t>so students </a:t>
            </a:r>
            <a:r>
              <a:rPr lang="en-US" sz="2800" dirty="0" smtClean="0"/>
              <a:t>take </a:t>
            </a:r>
            <a:r>
              <a:rPr lang="en-US" sz="2800" dirty="0"/>
              <a:t>control over their learning and </a:t>
            </a:r>
            <a:r>
              <a:rPr lang="en-US" sz="2800" dirty="0" smtClean="0"/>
              <a:t>become </a:t>
            </a:r>
            <a:r>
              <a:rPr lang="en-US" sz="2800" dirty="0"/>
              <a:t>more productive partners in their own </a:t>
            </a:r>
            <a:r>
              <a:rPr lang="en-US" sz="2800" dirty="0" smtClean="0"/>
              <a:t>growth</a:t>
            </a:r>
            <a:r>
              <a:rPr lang="en-US" sz="2800" dirty="0"/>
              <a:t>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Inquiry Q</a:t>
            </a:r>
            <a:r>
              <a:rPr lang="en-US" dirty="0" smtClean="0"/>
              <a:t>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735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sz="2400" dirty="0"/>
              <a:t>The major breakthrough on the learning for growth model came </a:t>
            </a:r>
            <a:r>
              <a:rPr lang="en-US" sz="2400" dirty="0" smtClean="0"/>
              <a:t>after my attendance at the Chappuis conference on feedback last spring.</a:t>
            </a:r>
          </a:p>
          <a:p>
            <a:endParaRPr lang="en-US" sz="2400" dirty="0"/>
          </a:p>
          <a:p>
            <a:r>
              <a:rPr lang="en-US" sz="2400" dirty="0" smtClean="0"/>
              <a:t> Instead </a:t>
            </a:r>
            <a:r>
              <a:rPr lang="en-US" sz="2400" dirty="0"/>
              <a:t>of building the grade book based upon types of </a:t>
            </a:r>
            <a:r>
              <a:rPr lang="en-US" sz="2400" dirty="0" smtClean="0"/>
              <a:t>experiences </a:t>
            </a:r>
            <a:r>
              <a:rPr lang="en-US" sz="2400" dirty="0"/>
              <a:t>in a given classroom, such as “homework,” “projects,” and “tests” I </a:t>
            </a:r>
            <a:r>
              <a:rPr lang="en-US" sz="2400" dirty="0" smtClean="0"/>
              <a:t>understood </a:t>
            </a:r>
            <a:r>
              <a:rPr lang="en-US" sz="2400" dirty="0"/>
              <a:t>that the grade book could be based upon skill </a:t>
            </a:r>
            <a:r>
              <a:rPr lang="en-US" sz="2400" dirty="0" smtClean="0"/>
              <a:t>targets </a:t>
            </a:r>
            <a:r>
              <a:rPr lang="en-US" sz="2400" dirty="0"/>
              <a:t>(or a modified targets-based grading model).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85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sz="2400" b="1" dirty="0"/>
              <a:t> </a:t>
            </a:r>
            <a:r>
              <a:rPr lang="en-US" sz="2400" dirty="0"/>
              <a:t>  In my World history </a:t>
            </a:r>
            <a:r>
              <a:rPr lang="en-US" sz="2400" dirty="0" smtClean="0"/>
              <a:t>classes, </a:t>
            </a:r>
            <a:r>
              <a:rPr lang="en-US" sz="2400" dirty="0"/>
              <a:t>I </a:t>
            </a:r>
            <a:r>
              <a:rPr lang="en-US" sz="2400" dirty="0" smtClean="0"/>
              <a:t>collected </a:t>
            </a:r>
            <a:r>
              <a:rPr lang="en-US" sz="2400" dirty="0"/>
              <a:t>data from </a:t>
            </a:r>
            <a:r>
              <a:rPr lang="en-US" sz="2400" dirty="0" smtClean="0"/>
              <a:t>the class grade </a:t>
            </a:r>
            <a:r>
              <a:rPr lang="en-US" sz="2400" dirty="0" smtClean="0"/>
              <a:t>book—set </a:t>
            </a:r>
            <a:r>
              <a:rPr lang="en-US" sz="2400" dirty="0"/>
              <a:t>up by </a:t>
            </a:r>
            <a:r>
              <a:rPr lang="en-US" sz="2400" dirty="0" smtClean="0"/>
              <a:t>learning targets. These include DBQ </a:t>
            </a:r>
            <a:r>
              <a:rPr lang="en-US" sz="2400" dirty="0" smtClean="0"/>
              <a:t>(writing), Reading quizzes (reading), Community Engagement (academic identity), and Tests.</a:t>
            </a: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sz="2400" dirty="0" smtClean="0"/>
              <a:t>I </a:t>
            </a:r>
            <a:r>
              <a:rPr lang="en-US" sz="2400" dirty="0" smtClean="0"/>
              <a:t>gave an </a:t>
            </a:r>
            <a:r>
              <a:rPr lang="en-US" sz="2400" dirty="0"/>
              <a:t>initial assessment on student </a:t>
            </a:r>
            <a:r>
              <a:rPr lang="en-US" sz="2400" dirty="0" smtClean="0"/>
              <a:t>work (writing) </a:t>
            </a:r>
            <a:r>
              <a:rPr lang="en-US" sz="2400" dirty="0"/>
              <a:t>in the fall, and </a:t>
            </a:r>
            <a:r>
              <a:rPr lang="en-US" sz="2400" dirty="0" smtClean="0"/>
              <a:t>then twice </a:t>
            </a:r>
            <a:r>
              <a:rPr lang="en-US" sz="2400" dirty="0"/>
              <a:t>again in the spring to compare the effect of target-based grading on student learning. This </a:t>
            </a:r>
            <a:r>
              <a:rPr lang="en-US" sz="2400" dirty="0" smtClean="0"/>
              <a:t>was the </a:t>
            </a:r>
            <a:r>
              <a:rPr lang="en-US" sz="2400" dirty="0"/>
              <a:t>heart of my inquiry project </a:t>
            </a:r>
            <a:r>
              <a:rPr lang="en-US" sz="2400" dirty="0" smtClean="0"/>
              <a:t>this year.</a:t>
            </a:r>
            <a:endParaRPr lang="en-US" sz="2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88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– Class Trends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816475"/>
              </p:ext>
            </p:extLst>
          </p:nvPr>
        </p:nvGraphicFramePr>
        <p:xfrm>
          <a:off x="533400" y="1447800"/>
          <a:ext cx="6248400" cy="1481455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0000" endA="300" endPos="55500" dist="101600" dir="5400000" sy="-100000" algn="bl" rotWithShape="0"/>
                </a:effectLst>
                <a:tableStyleId>{5C22544A-7EE6-4342-B048-85BDC9FD1C3A}</a:tableStyleId>
              </a:tblPr>
              <a:tblGrid>
                <a:gridCol w="1014664"/>
                <a:gridCol w="737936"/>
                <a:gridCol w="762000"/>
                <a:gridCol w="838200"/>
                <a:gridCol w="762000"/>
                <a:gridCol w="2133600"/>
              </a:tblGrid>
              <a:tr h="4572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1st period Class Average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Writing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1 10/2011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Writing 2 12/2011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Writing 3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2/2012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Writing 4  3/2012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∆ Average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10/2011-3/2012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9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Thesis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7.63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8.38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8.08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8.26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+0.63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122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Evidence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8.68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-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0.50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7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Analysis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7.71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8.65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8.26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+0.69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58909"/>
              </p:ext>
            </p:extLst>
          </p:nvPr>
        </p:nvGraphicFramePr>
        <p:xfrm>
          <a:off x="990600" y="2667000"/>
          <a:ext cx="6324601" cy="156083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0000" endA="300" endPos="55500" dist="101600" dir="5400000" sy="-100000" algn="bl" rotWithShape="0"/>
                </a:effectLst>
                <a:tableStyleId>{5C22544A-7EE6-4342-B048-85BDC9FD1C3A}</a:tableStyleId>
              </a:tblPr>
              <a:tblGrid>
                <a:gridCol w="976568"/>
                <a:gridCol w="776032"/>
                <a:gridCol w="762000"/>
                <a:gridCol w="838200"/>
                <a:gridCol w="762000"/>
                <a:gridCol w="2209801"/>
              </a:tblGrid>
              <a:tr h="5670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4th </a:t>
                      </a:r>
                      <a:r>
                        <a:rPr lang="en-US" sz="1100" dirty="0" smtClean="0">
                          <a:effectLst/>
                        </a:rPr>
                        <a:t>period Class Average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Writing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1 10/2011</a:t>
                      </a: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Writing 2 12/2011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Writing 3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2/2012</a:t>
                      </a: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</a:rPr>
                        <a:t>Writing 4  3/2012</a:t>
                      </a: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∆ Average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10/2011-3/2012</a:t>
                      </a: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Thesis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7.58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7.96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7.76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+1.02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Evidence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7.92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8.56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7.68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8.58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+0.66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Analysis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7.21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8.29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7.72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8.56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+1.35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752403"/>
              </p:ext>
            </p:extLst>
          </p:nvPr>
        </p:nvGraphicFramePr>
        <p:xfrm>
          <a:off x="1447800" y="3962401"/>
          <a:ext cx="6248401" cy="1373036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0000" endA="300" endPos="55500" dist="101600" dir="5400000" sy="-100000" algn="bl" rotWithShape="0"/>
                </a:effectLst>
                <a:tableStyleId>{5C22544A-7EE6-4342-B048-85BDC9FD1C3A}</a:tableStyleId>
              </a:tblPr>
              <a:tblGrid>
                <a:gridCol w="976568"/>
                <a:gridCol w="776032"/>
                <a:gridCol w="762000"/>
                <a:gridCol w="838200"/>
                <a:gridCol w="762000"/>
                <a:gridCol w="2133601"/>
              </a:tblGrid>
              <a:tr h="5197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r>
                        <a:rPr lang="en-US" sz="1100" dirty="0" smtClean="0">
                          <a:effectLst/>
                        </a:rPr>
                        <a:t>th period Class Average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Writing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1 10/2011</a:t>
                      </a: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Writing 2 12/2011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Writing 3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2/2012</a:t>
                      </a: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</a:rPr>
                        <a:t>Writing 4  3/2012</a:t>
                      </a: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∆ Average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10/2011-3/2012</a:t>
                      </a:r>
                    </a:p>
                  </a:txBody>
                  <a:tcPr marL="68580" marR="68580" marT="0" marB="0"/>
                </a:tc>
              </a:tr>
              <a:tr h="166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Thesis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7.84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8.60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7.92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8.07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+</a:t>
                      </a:r>
                      <a:r>
                        <a:rPr lang="en-US" sz="1100" dirty="0" smtClean="0">
                          <a:effectLst/>
                        </a:rPr>
                        <a:t>0.23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Evidence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8.88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8.75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8.42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8.56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-</a:t>
                      </a:r>
                      <a:r>
                        <a:rPr lang="en-US" sz="1100" dirty="0" smtClean="0">
                          <a:effectLst/>
                        </a:rPr>
                        <a:t>0.32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30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Analysis</a:t>
                      </a:r>
                      <a:endParaRPr lang="en-US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8.56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8.69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8.35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8.59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+0.03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196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– Class Trends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860509"/>
              </p:ext>
            </p:extLst>
          </p:nvPr>
        </p:nvGraphicFramePr>
        <p:xfrm>
          <a:off x="3276600" y="1752600"/>
          <a:ext cx="3942184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Acrobat Document" r:id="rId3" imgW="5829233" imgH="7543800" progId="AcroExch.Document.7">
                  <p:embed/>
                </p:oleObj>
              </mc:Choice>
              <mc:Fallback>
                <p:oleObj name="Acrobat Document" r:id="rId3" imgW="5829233" imgH="7543800" progId="AcroExch.Document.7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752600"/>
                        <a:ext cx="3942184" cy="4953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2">
                            <a:lumMod val="1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-228600"/>
            <a:ext cx="6677025" cy="84010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scene3d>
            <a:camera prst="perspectiveFront"/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Data – Student Progress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361674"/>
              </p:ext>
            </p:extLst>
          </p:nvPr>
        </p:nvGraphicFramePr>
        <p:xfrm>
          <a:off x="3001963" y="1397000"/>
          <a:ext cx="324643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Acrobat Document" r:id="rId3" imgW="5829233" imgH="7543800" progId="AcroExch.Document.7">
                  <p:embed/>
                </p:oleObj>
              </mc:Choice>
              <mc:Fallback>
                <p:oleObj name="Acrobat Document" r:id="rId3" imgW="5829233" imgH="75438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01963" y="1397000"/>
                        <a:ext cx="3246437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068665" cy="5486400"/>
          </a:xfrm>
          <a:prstGeom prst="rect">
            <a:avLst/>
          </a:prstGeom>
          <a:noFill/>
          <a:ln>
            <a:noFill/>
          </a:ln>
          <a:effectLst/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33" y="304800"/>
            <a:ext cx="9454195" cy="5943600"/>
          </a:xfrm>
          <a:prstGeom prst="rect">
            <a:avLst/>
          </a:prstGeom>
          <a:noFill/>
          <a:ln>
            <a:noFill/>
          </a:ln>
          <a:effectLst/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9737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1794</TotalTime>
  <Words>564</Words>
  <Application>Microsoft Office PowerPoint</Application>
  <PresentationFormat>On-screen Show (4:3)</PresentationFormat>
  <Paragraphs>136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Mylar</vt:lpstr>
      <vt:lpstr>Acrobat Document</vt:lpstr>
      <vt:lpstr>             eedbook:  A question of teaching and learning in the IC age </vt:lpstr>
      <vt:lpstr>The Document Based-Question</vt:lpstr>
      <vt:lpstr>The Literature: Feedback &amp; Expectation</vt:lpstr>
      <vt:lpstr>The Inquiry Question</vt:lpstr>
      <vt:lpstr>The Project</vt:lpstr>
      <vt:lpstr>The Data</vt:lpstr>
      <vt:lpstr>The Data – Class Trends</vt:lpstr>
      <vt:lpstr>The Data – Class Trends</vt:lpstr>
      <vt:lpstr>The Data – Student Progress</vt:lpstr>
      <vt:lpstr>Tentative Success…</vt:lpstr>
      <vt:lpstr>Continuing Concerns…</vt:lpstr>
      <vt:lpstr>Thoughts, Conclusive and otherwise…</vt:lpstr>
    </vt:vector>
  </TitlesOfParts>
  <Company>Township High School District 113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Feedback &amp; Learning</dc:title>
  <dc:creator>Brysiewicz, Joseph</dc:creator>
  <cp:lastModifiedBy>Joe &amp; Erin</cp:lastModifiedBy>
  <cp:revision>45</cp:revision>
  <dcterms:created xsi:type="dcterms:W3CDTF">2012-04-20T15:01:24Z</dcterms:created>
  <dcterms:modified xsi:type="dcterms:W3CDTF">2012-05-09T05:05:01Z</dcterms:modified>
</cp:coreProperties>
</file>