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80" r:id="rId1"/>
  </p:sldMasterIdLst>
  <p:notesMasterIdLst>
    <p:notesMasterId r:id="rId9"/>
  </p:notesMasterIdLst>
  <p:handoutMasterIdLst>
    <p:handoutMasterId r:id="rId10"/>
  </p:handoutMasterIdLst>
  <p:sldIdLst>
    <p:sldId id="820" r:id="rId2"/>
    <p:sldId id="800" r:id="rId3"/>
    <p:sldId id="807" r:id="rId4"/>
    <p:sldId id="818" r:id="rId5"/>
    <p:sldId id="806" r:id="rId6"/>
    <p:sldId id="811" r:id="rId7"/>
    <p:sldId id="797" r:id="rId8"/>
  </p:sldIdLst>
  <p:sldSz cx="9144000" cy="6858000" type="screen4x3"/>
  <p:notesSz cx="69850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400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5400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5400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5400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5400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5400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5400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5400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5400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4">
          <p15:clr>
            <a:srgbClr val="A4A3A4"/>
          </p15:clr>
        </p15:guide>
        <p15:guide id="2" pos="22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B5E9"/>
    <a:srgbClr val="3013DB"/>
    <a:srgbClr val="F2F2F2"/>
    <a:srgbClr val="D60624"/>
    <a:srgbClr val="FFFFCC"/>
    <a:srgbClr val="260FB1"/>
    <a:srgbClr val="4428EC"/>
    <a:srgbClr val="4646BE"/>
    <a:srgbClr val="5C75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9756" autoAdjust="0"/>
  </p:normalViewPr>
  <p:slideViewPr>
    <p:cSldViewPr snapToGrid="0">
      <p:cViewPr varScale="1">
        <p:scale>
          <a:sx n="165" d="100"/>
          <a:sy n="165" d="100"/>
        </p:scale>
        <p:origin x="1698" y="132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2562" y="-90"/>
      </p:cViewPr>
      <p:guideLst>
        <p:guide orient="horz" pos="2924"/>
        <p:guide pos="22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1345" tIns="45673" rIns="91345" bIns="45673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1345" tIns="45673" rIns="91345" bIns="45673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52EFFBB-2B22-4EAE-8E51-AE60068ED774}" type="datetimeFigureOut">
              <a:rPr lang="en-US"/>
              <a:pPr>
                <a:defRPr/>
              </a:pPr>
              <a:t>7/11/2013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27363" cy="463550"/>
          </a:xfrm>
          <a:prstGeom prst="rect">
            <a:avLst/>
          </a:prstGeom>
        </p:spPr>
        <p:txBody>
          <a:bodyPr vert="horz" lIns="91345" tIns="45673" rIns="91345" bIns="45673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050" y="8818563"/>
            <a:ext cx="3027363" cy="463550"/>
          </a:xfrm>
          <a:prstGeom prst="rect">
            <a:avLst/>
          </a:prstGeom>
        </p:spPr>
        <p:txBody>
          <a:bodyPr vert="horz" wrap="square" lIns="91345" tIns="45673" rIns="91345" bIns="4567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975D8D9-9C74-4310-A069-86EA2A145E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1920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89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57" tIns="46428" rIns="92857" bIns="46428" numCol="1" anchor="t" anchorCtr="0" compatLnSpc="1">
            <a:prstTxWarp prst="textNoShape">
              <a:avLst/>
            </a:prstTxWarp>
          </a:bodyPr>
          <a:lstStyle>
            <a:lvl1pPr defTabSz="929317" eaLnBrk="1" hangingPunct="1">
              <a:defRPr sz="1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4463" y="0"/>
            <a:ext cx="30289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57" tIns="46428" rIns="92857" bIns="46428" numCol="1" anchor="t" anchorCtr="0" compatLnSpc="1">
            <a:prstTxWarp prst="textNoShape">
              <a:avLst/>
            </a:prstTxWarp>
          </a:bodyPr>
          <a:lstStyle>
            <a:lvl1pPr algn="r" defTabSz="929317" eaLnBrk="1" hangingPunct="1">
              <a:defRPr sz="1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34218E27-26C9-4B7E-9698-50E3477D9FD1}" type="datetimeFigureOut">
              <a:rPr lang="en-US"/>
              <a:pPr>
                <a:defRPr/>
              </a:pPr>
              <a:t>7/11/2013</a:t>
            </a:fld>
            <a:endParaRPr lang="en-US" dirty="0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15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10075"/>
            <a:ext cx="558800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57" tIns="46428" rIns="92857" bIns="464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289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57" tIns="46428" rIns="92857" bIns="46428" numCol="1" anchor="b" anchorCtr="0" compatLnSpc="1">
            <a:prstTxWarp prst="textNoShape">
              <a:avLst/>
            </a:prstTxWarp>
          </a:bodyPr>
          <a:lstStyle>
            <a:lvl1pPr defTabSz="929317" eaLnBrk="1" hangingPunct="1">
              <a:defRPr sz="1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4463" y="8818563"/>
            <a:ext cx="30289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57" tIns="46428" rIns="92857" bIns="46428" numCol="1" anchor="b" anchorCtr="0" compatLnSpc="1">
            <a:prstTxWarp prst="textNoShape">
              <a:avLst/>
            </a:prstTxWarp>
          </a:bodyPr>
          <a:lstStyle>
            <a:lvl1pPr algn="r" defTabSz="928688" eaLnBrk="1" hangingPunct="1">
              <a:defRPr sz="12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75349BF8-62EA-4B16-BD99-31A2E7C1AC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293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8E69EE8-4DD1-4238-93D5-89AC3E97B29E}" type="datetimeFigureOut">
              <a:rPr lang="en-US" smtClean="0"/>
              <a:pPr>
                <a:defRPr/>
              </a:pPr>
              <a:t>7/11/2013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A323-4D1C-4C17-A97D-4B11918522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560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7CD57-5FF3-4808-A82E-AF3F112432B9}" type="datetimeFigureOut">
              <a:rPr lang="en-US" smtClean="0"/>
              <a:pPr>
                <a:defRPr/>
              </a:pPr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1C6BA-B67C-405D-B22C-36C96F1B1B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311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A9DA9-F129-449B-8F9B-AEAB65109AB6}" type="datetimeFigureOut">
              <a:rPr lang="en-US" smtClean="0"/>
              <a:pPr>
                <a:defRPr/>
              </a:pPr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AFD6F-9A7D-4DBC-8B03-DB037CFEB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22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6A131-8C79-4817-897E-F1581AF2359B}" type="datetimeFigureOut">
              <a:rPr lang="en-US" smtClean="0"/>
              <a:pPr>
                <a:defRPr/>
              </a:pPr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AF83B-452D-427E-9624-C53F550480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79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DE6C3-1FB4-46DA-8C78-A5E25059B749}" type="datetimeFigureOut">
              <a:rPr lang="en-US" smtClean="0"/>
              <a:pPr>
                <a:defRPr/>
              </a:pPr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A9628-48F8-46A9-9EAB-031A7C556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368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2D892-B47D-44FD-9BC2-A2D6DE41C5AE}" type="datetimeFigureOut">
              <a:rPr lang="en-US" smtClean="0"/>
              <a:pPr>
                <a:defRPr/>
              </a:pPr>
              <a:t>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C479D-D1DD-4D5D-9C71-38EA67AB9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485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816AD-9013-4D0B-9945-522FCBBDFBFC}" type="datetimeFigureOut">
              <a:rPr lang="en-US" smtClean="0"/>
              <a:pPr>
                <a:defRPr/>
              </a:pPr>
              <a:t>7/11/2013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D9AC7-162E-4555-A280-ABEB8BAEB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368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ED084-0EE7-4F2A-950A-53372092B454}" type="datetimeFigureOut">
              <a:rPr lang="en-US" smtClean="0"/>
              <a:pPr>
                <a:defRPr/>
              </a:pPr>
              <a:t>7/11/2013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C4680-D290-4767-A7B2-A6F879B4A7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971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64B1B-5F5C-4CA9-8020-C421916EDCFB}" type="datetimeFigureOut">
              <a:rPr lang="en-US" smtClean="0"/>
              <a:pPr>
                <a:defRPr/>
              </a:pPr>
              <a:t>7/11/2013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77B31-DD44-497D-9D7C-DA614C5E8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16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931AC-C74E-40FC-B242-A8FD364F91F7}" type="datetimeFigureOut">
              <a:rPr lang="en-US" smtClean="0"/>
              <a:pPr>
                <a:defRPr/>
              </a:pPr>
              <a:t>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1A51E-58B1-4E4B-9FFE-2F334763B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133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5D601-2A50-4EB9-A200-43D5C93E04CE}" type="datetimeFigureOut">
              <a:rPr lang="en-US" smtClean="0"/>
              <a:pPr>
                <a:defRPr/>
              </a:pPr>
              <a:t>7/11/2013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B597C-CA84-4EBC-A31D-DB313602F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622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37291D6-BF78-4BA9-AD25-28E25CDA2C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bg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B238A0B-B989-44B2-96DD-2CE16DF7672A}" type="datetimeFigureOut">
              <a:rPr lang="en-US" smtClean="0"/>
              <a:pPr>
                <a:defRPr/>
              </a:pPr>
              <a:t>7/11/2013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19" r:id="rId1"/>
    <p:sldLayoutId id="2147485020" r:id="rId2"/>
    <p:sldLayoutId id="2147485021" r:id="rId3"/>
    <p:sldLayoutId id="2147485022" r:id="rId4"/>
    <p:sldLayoutId id="2147485023" r:id="rId5"/>
    <p:sldLayoutId id="2147485024" r:id="rId6"/>
    <p:sldLayoutId id="2147485025" r:id="rId7"/>
    <p:sldLayoutId id="2147485026" r:id="rId8"/>
    <p:sldLayoutId id="2147485027" r:id="rId9"/>
    <p:sldLayoutId id="2147485028" r:id="rId10"/>
    <p:sldLayoutId id="214748502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ssos\AppData\Local\Microsoft\Windows\Temporary Internet Files\Content.Outlook\LPXGYL9H\Class of 2017- Connie Zari Dudek Samy Er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083" y="1450746"/>
            <a:ext cx="7361068" cy="49043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36513"/>
            <a:ext cx="8451850" cy="1138237"/>
          </a:xfrm>
          <a:prstGeom prst="rect">
            <a:avLst/>
          </a:prstGeom>
          <a:solidFill>
            <a:schemeClr val="bg1">
              <a:lumMod val="50000"/>
            </a:schemeClr>
          </a:solidFill>
          <a:ln cap="rnd" cmpd="sng">
            <a:solidFill>
              <a:srgbClr val="D60624"/>
            </a:solidFill>
          </a:ln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400" b="1" spc="50" dirty="0" smtClean="0">
                <a:ln w="13500" cap="flat" cmpd="sng" algn="ctr">
                  <a:solidFill>
                    <a:schemeClr val="bg1"/>
                  </a:solidFill>
                  <a:prstDash val="solid"/>
                  <a:round/>
                </a:ln>
                <a:effectLst>
                  <a:glow rad="139700">
                    <a:schemeClr val="tx1">
                      <a:lumMod val="85000"/>
                      <a:lumOff val="15000"/>
                      <a:alpha val="40000"/>
                    </a:schemeClr>
                  </a:glow>
                  <a:outerShdw blurRad="50800" dist="50800" dir="5400000" sx="0" sy="0" algn="ctr" rotWithShape="0">
                    <a:schemeClr val="bg1"/>
                  </a:outerShdw>
                </a:effectLst>
                <a:latin typeface="Cambria"/>
                <a:ea typeface="Times New Roman"/>
                <a:cs typeface="Arial"/>
              </a:rPr>
              <a:t>Township</a:t>
            </a:r>
            <a:r>
              <a:rPr lang="en-US" sz="3400" b="1" dirty="0" smtClean="0">
                <a:ln w="15875">
                  <a:solidFill>
                    <a:schemeClr val="bg1"/>
                  </a:solidFill>
                </a:ln>
                <a:effectLst>
                  <a:glow rad="139700">
                    <a:schemeClr val="tx1">
                      <a:lumMod val="85000"/>
                      <a:lumOff val="15000"/>
                      <a:alpha val="40000"/>
                    </a:schemeClr>
                  </a:glow>
                  <a:outerShdw blurRad="50800" dist="50800" dir="5400000" algn="ctr" rotWithShape="0">
                    <a:schemeClr val="bg1"/>
                  </a:outerShdw>
                </a:effectLst>
                <a:latin typeface="+mj-lt"/>
              </a:rPr>
              <a:t> </a:t>
            </a:r>
            <a:r>
              <a:rPr lang="en-US" sz="3400" b="1" spc="50" dirty="0" smtClean="0">
                <a:ln w="13500" cap="flat" cmpd="sng" algn="ctr">
                  <a:solidFill>
                    <a:schemeClr val="bg1"/>
                  </a:solidFill>
                  <a:prstDash val="solid"/>
                  <a:round/>
                </a:ln>
                <a:effectLst>
                  <a:glow rad="139700">
                    <a:schemeClr val="tx1">
                      <a:lumMod val="85000"/>
                      <a:lumOff val="15000"/>
                      <a:alpha val="40000"/>
                    </a:schemeClr>
                  </a:glow>
                  <a:outerShdw blurRad="50800" dist="50800" dir="5400000" sx="0" sy="0" algn="ctr" rotWithShape="0">
                    <a:schemeClr val="bg1"/>
                  </a:outerShdw>
                </a:effectLst>
                <a:latin typeface="Cambria"/>
                <a:ea typeface="Times New Roman"/>
                <a:cs typeface="Arial"/>
              </a:rPr>
              <a:t>High</a:t>
            </a:r>
            <a:r>
              <a:rPr lang="en-US" sz="3400" b="1" dirty="0" smtClean="0">
                <a:ln w="15875">
                  <a:solidFill>
                    <a:schemeClr val="bg1"/>
                  </a:solidFill>
                </a:ln>
                <a:effectLst>
                  <a:glow rad="139700">
                    <a:schemeClr val="tx1">
                      <a:lumMod val="85000"/>
                      <a:lumOff val="15000"/>
                      <a:alpha val="40000"/>
                    </a:schemeClr>
                  </a:glow>
                  <a:outerShdw blurRad="50800" dist="50800" dir="5400000" algn="ctr" rotWithShape="0">
                    <a:schemeClr val="bg1"/>
                  </a:outerShdw>
                </a:effectLst>
                <a:latin typeface="+mj-lt"/>
              </a:rPr>
              <a:t> </a:t>
            </a:r>
            <a:r>
              <a:rPr lang="en-US" sz="3400" b="1" spc="50" dirty="0" smtClean="0">
                <a:ln w="13500" cap="flat" cmpd="sng" algn="ctr">
                  <a:solidFill>
                    <a:schemeClr val="bg1"/>
                  </a:solidFill>
                  <a:prstDash val="solid"/>
                  <a:round/>
                </a:ln>
                <a:effectLst>
                  <a:glow rad="139700">
                    <a:schemeClr val="tx1">
                      <a:lumMod val="85000"/>
                      <a:lumOff val="15000"/>
                      <a:alpha val="40000"/>
                    </a:schemeClr>
                  </a:glow>
                  <a:outerShdw blurRad="50800" dist="50800" dir="5400000" sx="0" sy="0" algn="ctr" rotWithShape="0">
                    <a:schemeClr val="bg1"/>
                  </a:outerShdw>
                </a:effectLst>
                <a:latin typeface="Cambria"/>
                <a:ea typeface="Times New Roman"/>
                <a:cs typeface="Arial"/>
              </a:rPr>
              <a:t>School</a:t>
            </a:r>
            <a:r>
              <a:rPr lang="en-US" sz="3400" b="1" dirty="0" smtClean="0">
                <a:ln w="15875">
                  <a:solidFill>
                    <a:schemeClr val="bg1"/>
                  </a:solidFill>
                </a:ln>
                <a:effectLst>
                  <a:glow rad="139700">
                    <a:schemeClr val="tx1">
                      <a:lumMod val="85000"/>
                      <a:lumOff val="15000"/>
                      <a:alpha val="40000"/>
                    </a:schemeClr>
                  </a:glow>
                  <a:outerShdw blurRad="50800" dist="50800" dir="5400000" algn="ctr" rotWithShape="0">
                    <a:schemeClr val="bg1"/>
                  </a:outerShdw>
                </a:effectLst>
                <a:latin typeface="+mj-lt"/>
              </a:rPr>
              <a:t> </a:t>
            </a:r>
            <a:r>
              <a:rPr lang="en-US" sz="3400" b="1" spc="50" dirty="0" smtClean="0">
                <a:ln w="13500" cap="flat" cmpd="sng" algn="ctr">
                  <a:solidFill>
                    <a:schemeClr val="bg1"/>
                  </a:solidFill>
                  <a:prstDash val="solid"/>
                  <a:round/>
                </a:ln>
                <a:effectLst>
                  <a:glow rad="139700">
                    <a:schemeClr val="tx1">
                      <a:lumMod val="85000"/>
                      <a:lumOff val="15000"/>
                      <a:alpha val="40000"/>
                    </a:schemeClr>
                  </a:glow>
                  <a:outerShdw blurRad="50800" dist="50800" dir="5400000" sx="0" sy="0" algn="ctr" rotWithShape="0">
                    <a:schemeClr val="bg1"/>
                  </a:outerShdw>
                </a:effectLst>
                <a:latin typeface="Cambria"/>
                <a:ea typeface="Times New Roman"/>
                <a:cs typeface="Arial"/>
              </a:rPr>
              <a:t>District</a:t>
            </a:r>
            <a:r>
              <a:rPr lang="en-US" sz="3400" b="1" dirty="0" smtClean="0">
                <a:ln w="15875">
                  <a:solidFill>
                    <a:schemeClr val="bg1"/>
                  </a:solidFill>
                </a:ln>
                <a:effectLst>
                  <a:glow rad="139700">
                    <a:schemeClr val="tx1">
                      <a:lumMod val="85000"/>
                      <a:lumOff val="15000"/>
                      <a:alpha val="40000"/>
                    </a:schemeClr>
                  </a:glow>
                  <a:outerShdw blurRad="50800" dist="50800" dir="5400000" algn="ctr" rotWithShape="0">
                    <a:schemeClr val="bg1"/>
                  </a:outerShdw>
                </a:effectLst>
                <a:latin typeface="+mj-lt"/>
              </a:rPr>
              <a:t> </a:t>
            </a:r>
            <a:r>
              <a:rPr lang="en-US" sz="3400" b="1" spc="50" dirty="0" smtClean="0">
                <a:ln w="13500" cap="flat" cmpd="sng" algn="ctr">
                  <a:solidFill>
                    <a:schemeClr val="bg1"/>
                  </a:solidFill>
                  <a:prstDash val="solid"/>
                  <a:round/>
                </a:ln>
                <a:effectLst>
                  <a:glow rad="139700">
                    <a:schemeClr val="tx1">
                      <a:lumMod val="85000"/>
                      <a:lumOff val="15000"/>
                      <a:alpha val="40000"/>
                    </a:schemeClr>
                  </a:glow>
                  <a:outerShdw blurRad="50800" dist="50800" dir="5400000" sx="0" sy="0" algn="ctr" rotWithShape="0">
                    <a:schemeClr val="bg1"/>
                  </a:outerShdw>
                </a:effectLst>
                <a:latin typeface="Cambria"/>
                <a:ea typeface="Times New Roman"/>
                <a:cs typeface="Arial"/>
              </a:rPr>
              <a:t>113</a:t>
            </a:r>
          </a:p>
          <a:p>
            <a:pPr algn="ctr">
              <a:defRPr/>
            </a:pPr>
            <a:r>
              <a:rPr lang="en-US" sz="3400" b="1" spc="50" dirty="0" smtClean="0">
                <a:ln w="13500" cap="flat" cmpd="sng" algn="ctr">
                  <a:solidFill>
                    <a:schemeClr val="bg1"/>
                  </a:solidFill>
                  <a:prstDash val="solid"/>
                  <a:round/>
                </a:ln>
                <a:effectLst>
                  <a:glow rad="139700">
                    <a:schemeClr val="tx1">
                      <a:lumMod val="85000"/>
                      <a:lumOff val="15000"/>
                      <a:alpha val="40000"/>
                    </a:schemeClr>
                  </a:glow>
                  <a:outerShdw blurRad="50800" dist="50800" dir="5400000" sx="0" sy="0" algn="ctr" rotWithShape="0">
                    <a:schemeClr val="bg1"/>
                  </a:outerShdw>
                </a:effectLst>
                <a:latin typeface="Cambria"/>
                <a:ea typeface="Times New Roman"/>
                <a:cs typeface="Arial"/>
              </a:rPr>
              <a:t>August</a:t>
            </a:r>
            <a:r>
              <a:rPr lang="en-US" sz="3400" b="1" dirty="0" smtClean="0">
                <a:ln w="15875">
                  <a:solidFill>
                    <a:schemeClr val="bg1"/>
                  </a:solidFill>
                </a:ln>
                <a:effectLst>
                  <a:glow rad="139700">
                    <a:schemeClr val="tx1">
                      <a:lumMod val="85000"/>
                      <a:lumOff val="15000"/>
                      <a:alpha val="40000"/>
                    </a:schemeClr>
                  </a:glow>
                  <a:outerShdw blurRad="50800" dist="50800" dir="5400000" algn="ctr" rotWithShape="0">
                    <a:schemeClr val="bg1"/>
                  </a:outerShdw>
                </a:effectLst>
                <a:latin typeface="+mj-lt"/>
              </a:rPr>
              <a:t> </a:t>
            </a:r>
            <a:r>
              <a:rPr lang="en-US" sz="3400" b="1" spc="50" dirty="0" smtClean="0">
                <a:ln w="13500" cap="flat" cmpd="sng" algn="ctr">
                  <a:solidFill>
                    <a:schemeClr val="bg1"/>
                  </a:solidFill>
                  <a:prstDash val="solid"/>
                  <a:round/>
                </a:ln>
                <a:effectLst>
                  <a:glow rad="139700">
                    <a:schemeClr val="tx1">
                      <a:lumMod val="85000"/>
                      <a:lumOff val="15000"/>
                      <a:alpha val="40000"/>
                    </a:schemeClr>
                  </a:glow>
                  <a:outerShdw blurRad="50800" dist="50800" dir="5400000" sx="0" sy="0" algn="ctr" rotWithShape="0">
                    <a:schemeClr val="bg1"/>
                  </a:outerShdw>
                </a:effectLst>
                <a:latin typeface="Cambria"/>
                <a:ea typeface="Times New Roman"/>
                <a:cs typeface="Arial"/>
              </a:rPr>
              <a:t>2013</a:t>
            </a:r>
            <a:endParaRPr lang="en-US" sz="3400" b="1" spc="50" dirty="0">
              <a:ln w="13500" cap="flat" cmpd="sng" algn="ctr">
                <a:solidFill>
                  <a:schemeClr val="bg1"/>
                </a:solidFill>
                <a:prstDash val="solid"/>
                <a:round/>
              </a:ln>
              <a:effectLst>
                <a:glow rad="139700">
                  <a:schemeClr val="tx1">
                    <a:lumMod val="85000"/>
                    <a:lumOff val="15000"/>
                    <a:alpha val="40000"/>
                  </a:schemeClr>
                </a:glow>
                <a:outerShdw blurRad="50800" dist="50800" dir="5400000" sx="0" sy="0" algn="ctr" rotWithShape="0">
                  <a:schemeClr val="bg1"/>
                </a:outerShdw>
              </a:effectLst>
              <a:latin typeface="Cambria"/>
              <a:ea typeface="Times New Roman"/>
              <a:cs typeface="Arial"/>
            </a:endParaRPr>
          </a:p>
        </p:txBody>
      </p:sp>
      <p:sp>
        <p:nvSpPr>
          <p:cNvPr id="4" name="Text Box 1"/>
          <p:cNvSpPr txBox="1"/>
          <p:nvPr/>
        </p:nvSpPr>
        <p:spPr>
          <a:xfrm>
            <a:off x="0" y="1548400"/>
            <a:ext cx="8451850" cy="5005652"/>
          </a:xfrm>
          <a:prstGeom prst="rect">
            <a:avLst/>
          </a:prstGeom>
          <a:noFill/>
          <a:ln>
            <a:solidFill>
              <a:srgbClr val="C00000">
                <a:alpha val="77000"/>
              </a:srgbClr>
            </a:solidFill>
          </a:ln>
          <a:effectLst>
            <a:outerShdw blurRad="50800" dist="38100" dir="5400000" algn="t" rotWithShape="0">
              <a:srgbClr val="C00000">
                <a:alpha val="4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 sz="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Times New Roman"/>
              <a:cs typeface="Arial"/>
            </a:endParaRPr>
          </a:p>
          <a:p>
            <a:pPr algn="ctr">
              <a:defRPr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/>
                <a:cs typeface="Arial"/>
              </a:rPr>
              <a:t>Education, Equity and Excellence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/>
              </a:rPr>
              <a:t> 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/>
                <a:cs typeface="Arial"/>
              </a:rPr>
              <a:t>for All Students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tx1">
                    <a:lumMod val="95000"/>
                    <a:lumOff val="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Times New Roman"/>
            </a:endParaRPr>
          </a:p>
          <a:p>
            <a:pPr algn="ctr">
              <a:defRPr/>
            </a:pPr>
            <a:endParaRPr lang="en-US" sz="800" dirty="0" smtClean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tx1">
                    <a:lumMod val="95000"/>
                    <a:lumOff val="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Times New Roman"/>
              <a:cs typeface="Arial"/>
            </a:endParaRPr>
          </a:p>
          <a:p>
            <a:pPr algn="ctr">
              <a:defRPr/>
            </a:pPr>
            <a:r>
              <a:rPr lang="en-US" sz="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/>
                <a:cs typeface="Arial"/>
              </a:rPr>
              <a:t> 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/>
                <a:cs typeface="Arial"/>
              </a:rPr>
              <a:t>Action Plan: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tx1">
                    <a:lumMod val="95000"/>
                    <a:lumOff val="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Times New Roman"/>
            </a:endParaRPr>
          </a:p>
          <a:p>
            <a:pPr algn="ctr">
              <a:defRPr/>
            </a:pPr>
            <a:endParaRPr lang="en-US" sz="800" dirty="0" smtClean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tx1">
                    <a:lumMod val="95000"/>
                    <a:lumOff val="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Times New Roman"/>
            </a:endParaRPr>
          </a:p>
          <a:p>
            <a:pPr algn="ctr">
              <a:defRPr/>
            </a:pPr>
            <a:endParaRPr lang="en-US" sz="8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tx1">
                    <a:lumMod val="95000"/>
                    <a:lumOff val="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Times New Roman"/>
            </a:endParaRPr>
          </a:p>
          <a:p>
            <a:pPr algn="ctr">
              <a:defRPr/>
            </a:pPr>
            <a:endParaRPr lang="en-US" sz="8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tx1">
                    <a:lumMod val="95000"/>
                    <a:lumOff val="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Times New Roman"/>
            </a:endParaRPr>
          </a:p>
          <a:p>
            <a:pPr algn="ctr">
              <a:defRPr/>
            </a:pPr>
            <a:endParaRPr lang="en-US" sz="8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tx1">
                    <a:lumMod val="95000"/>
                    <a:lumOff val="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Times New Roman"/>
            </a:endParaRPr>
          </a:p>
          <a:p>
            <a:pPr algn="ctr">
              <a:defRPr/>
            </a:pPr>
            <a:endParaRPr lang="en-US" sz="8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tx1">
                    <a:lumMod val="95000"/>
                    <a:lumOff val="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Times New Roman"/>
            </a:endParaRPr>
          </a:p>
          <a:p>
            <a:pPr algn="ctr">
              <a:defRPr/>
            </a:pPr>
            <a:r>
              <a:rPr lang="en-US" sz="29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/>
                <a:cs typeface="Arial"/>
              </a:rPr>
              <a:t>Increasing achievement for all </a:t>
            </a:r>
            <a:r>
              <a:rPr lang="en-US" sz="29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/>
                <a:cs typeface="Arial"/>
              </a:rPr>
              <a:t>students</a:t>
            </a:r>
            <a:endParaRPr lang="en-US" sz="29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tx1">
                    <a:lumMod val="95000"/>
                    <a:lumOff val="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Times New Roman"/>
            </a:endParaRPr>
          </a:p>
          <a:p>
            <a:pPr algn="ctr">
              <a:defRPr/>
            </a:pPr>
            <a:endParaRPr lang="en-US" sz="8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tx1">
                    <a:lumMod val="95000"/>
                    <a:lumOff val="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Times New Roman"/>
              <a:cs typeface="Arial"/>
            </a:endParaRPr>
          </a:p>
          <a:p>
            <a:pPr algn="ctr">
              <a:defRPr/>
            </a:pPr>
            <a:r>
              <a:rPr lang="en-US" sz="29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/>
                <a:cs typeface="Arial"/>
              </a:rPr>
              <a:t>while </a:t>
            </a:r>
            <a:r>
              <a:rPr lang="en-US" sz="29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/>
                <a:cs typeface="Arial"/>
              </a:rPr>
              <a:t>eliminating disparities</a:t>
            </a:r>
          </a:p>
          <a:p>
            <a:pPr algn="ctr">
              <a:defRPr/>
            </a:pPr>
            <a:endParaRPr lang="en-US" sz="8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tx1">
                    <a:lumMod val="95000"/>
                    <a:lumOff val="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Times New Roman"/>
            </a:endParaRPr>
          </a:p>
          <a:p>
            <a:pPr marL="3086100" indent="-342900">
              <a:buFont typeface="Symbol"/>
              <a:buChar char=""/>
              <a:defRPr/>
            </a:pPr>
            <a:r>
              <a:rPr lang="en-US" sz="29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/>
                <a:cs typeface="Arial"/>
              </a:rPr>
              <a:t>  Racial</a:t>
            </a:r>
            <a:endParaRPr lang="en-US" sz="29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tx1">
                    <a:lumMod val="95000"/>
                    <a:lumOff val="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Times New Roman"/>
            </a:endParaRPr>
          </a:p>
          <a:p>
            <a:pPr marL="3086100" indent="-342900">
              <a:buFont typeface="Symbol"/>
              <a:buChar char=""/>
              <a:defRPr/>
            </a:pPr>
            <a:r>
              <a:rPr lang="en-US" sz="29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/>
                <a:cs typeface="Arial"/>
              </a:rPr>
              <a:t>  Socio-Economic</a:t>
            </a:r>
            <a:endParaRPr lang="en-US" sz="29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tx1">
                    <a:lumMod val="95000"/>
                    <a:lumOff val="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Times New Roman"/>
            </a:endParaRPr>
          </a:p>
          <a:p>
            <a:pPr marL="3086100" indent="-342900">
              <a:buFont typeface="Symbol"/>
              <a:buChar char=""/>
              <a:defRPr/>
            </a:pPr>
            <a:r>
              <a:rPr lang="en-US" sz="29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/>
                <a:cs typeface="Arial"/>
              </a:rPr>
              <a:t>  Gender</a:t>
            </a:r>
            <a:endParaRPr lang="en-US" sz="29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tx1">
                    <a:lumMod val="95000"/>
                    <a:lumOff val="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Times New Roman"/>
            </a:endParaRPr>
          </a:p>
          <a:p>
            <a:pPr marL="3086100" indent="-342900">
              <a:buFont typeface="Symbol"/>
              <a:buChar char=""/>
              <a:defRPr/>
            </a:pPr>
            <a:r>
              <a:rPr lang="en-US" sz="29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tx1">
                      <a:lumMod val="95000"/>
                      <a:lumOff val="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Times New Roman"/>
                <a:cs typeface="Arial"/>
              </a:rPr>
              <a:t>  Disability</a:t>
            </a:r>
            <a:endParaRPr lang="en-US" sz="29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tx1">
                    <a:lumMod val="95000"/>
                    <a:lumOff val="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2029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442913" y="731838"/>
            <a:ext cx="8229600" cy="50958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Objectives</a:t>
            </a:r>
          </a:p>
        </p:txBody>
      </p:sp>
      <p:sp>
        <p:nvSpPr>
          <p:cNvPr id="6147" name="Rectangle 3"/>
          <p:cNvSpPr>
            <a:spLocks noGrp="1"/>
          </p:cNvSpPr>
          <p:nvPr>
            <p:ph idx="1"/>
          </p:nvPr>
        </p:nvSpPr>
        <p:spPr>
          <a:xfrm>
            <a:off x="711200" y="1160463"/>
            <a:ext cx="7553325" cy="4132262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2800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600" b="1" dirty="0" smtClean="0"/>
              <a:t>Increase engagement, growth and achievement for ALL students.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600" b="1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600" b="1" dirty="0" smtClean="0"/>
              <a:t>Eliminate the predictability and disproportionality of students who are in the highest and lowest achieving groups (racial, socio-economic, gender and disability).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600" b="1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600" b="1" dirty="0" smtClean="0"/>
              <a:t>Provide opportunity/access for all students by examining and eliminating barriers that impact engagement, growth and achievement.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62260" y="5823750"/>
            <a:ext cx="318240" cy="221449"/>
          </a:xfrm>
          <a:ln>
            <a:noFill/>
          </a:ln>
        </p:spPr>
        <p:txBody>
          <a:bodyPr/>
          <a:lstStyle/>
          <a:p>
            <a:pPr>
              <a:defRPr/>
            </a:pPr>
            <a:fld id="{DDDAF83B-452D-427E-9624-C53F5504808B}" type="slidenum">
              <a:rPr lang="en-US" sz="1200"/>
              <a:pPr>
                <a:defRPr/>
              </a:pPr>
              <a:t>2</a:t>
            </a:fld>
            <a:endParaRPr lang="en-US" sz="1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>District 113 Equity Belief Statements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519113" y="1458913"/>
            <a:ext cx="7620000" cy="4800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US" sz="900" smtClean="0"/>
          </a:p>
          <a:p>
            <a:pPr eaLnBrk="1" hangingPunct="1">
              <a:spcBef>
                <a:spcPts val="400"/>
              </a:spcBef>
            </a:pPr>
            <a:r>
              <a:rPr lang="en-US" sz="2000" b="1" smtClean="0"/>
              <a:t>All students must have access to resources, opportunities and  rigorous curriculum to ensure their success.</a:t>
            </a:r>
          </a:p>
          <a:p>
            <a:pPr eaLnBrk="1" hangingPunct="1">
              <a:spcBef>
                <a:spcPts val="400"/>
              </a:spcBef>
            </a:pPr>
            <a:r>
              <a:rPr lang="en-US" sz="2000" b="1" smtClean="0"/>
              <a:t>Relationships form the foundation of an equitable school district.</a:t>
            </a:r>
          </a:p>
          <a:p>
            <a:pPr eaLnBrk="1" hangingPunct="1">
              <a:spcBef>
                <a:spcPts val="400"/>
              </a:spcBef>
            </a:pPr>
            <a:r>
              <a:rPr lang="en-US" sz="2000" b="1" smtClean="0"/>
              <a:t>We solicit, listen to, and respect multiple perspectives.</a:t>
            </a:r>
          </a:p>
          <a:p>
            <a:pPr eaLnBrk="1" hangingPunct="1">
              <a:spcBef>
                <a:spcPts val="400"/>
              </a:spcBef>
            </a:pPr>
            <a:r>
              <a:rPr lang="en-US" sz="2000" b="1" smtClean="0"/>
              <a:t>School does not have to look the same for each student and employee, and outcomes can still be high.</a:t>
            </a:r>
          </a:p>
          <a:p>
            <a:pPr eaLnBrk="1" hangingPunct="1">
              <a:spcBef>
                <a:spcPts val="400"/>
              </a:spcBef>
            </a:pPr>
            <a:r>
              <a:rPr lang="en-US" sz="2000" b="1" smtClean="0"/>
              <a:t>We must work together to eliminate racial, socio-economic and gender predictability within our system.</a:t>
            </a:r>
          </a:p>
          <a:p>
            <a:pPr eaLnBrk="1" hangingPunct="1">
              <a:spcBef>
                <a:spcPts val="400"/>
              </a:spcBef>
            </a:pPr>
            <a:r>
              <a:rPr lang="en-US" sz="2000" b="1" smtClean="0"/>
              <a:t>A world class education requires racial consciousness, cross-cultural and disability awareness, and gender equity.</a:t>
            </a:r>
          </a:p>
          <a:p>
            <a:pPr eaLnBrk="1" hangingPunct="1">
              <a:spcBef>
                <a:spcPts val="400"/>
              </a:spcBef>
            </a:pPr>
            <a:r>
              <a:rPr lang="en-US" sz="2000" b="1" smtClean="0"/>
              <a:t>We must continually measure progress and make appropriate changes to realize these beliefs.</a:t>
            </a:r>
          </a:p>
          <a:p>
            <a:pPr eaLnBrk="1" hangingPunct="1">
              <a:spcBef>
                <a:spcPts val="400"/>
              </a:spcBef>
            </a:pPr>
            <a:r>
              <a:rPr lang="en-US" sz="2000" b="1" smtClean="0"/>
              <a:t>In District 113, we believe that “all means all”.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algn="ctr" eaLnBrk="1" hangingPunct="1">
              <a:buFont typeface="Arial" charset="0"/>
              <a:buNone/>
            </a:pPr>
            <a:endParaRPr lang="en-US" sz="100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26750" y="5814874"/>
            <a:ext cx="353750" cy="230326"/>
          </a:xfrm>
          <a:ln>
            <a:noFill/>
          </a:ln>
        </p:spPr>
        <p:txBody>
          <a:bodyPr/>
          <a:lstStyle/>
          <a:p>
            <a:pPr>
              <a:defRPr/>
            </a:pPr>
            <a:fld id="{DDDAF83B-452D-427E-9624-C53F5504808B}" type="slidenum">
              <a:rPr lang="en-US" sz="1200"/>
              <a:pPr>
                <a:defRPr/>
              </a:pPr>
              <a:t>3</a:t>
            </a:fld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 rot="500701">
            <a:off x="2076377" y="1357945"/>
            <a:ext cx="4454055" cy="4410767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anchor="ctr">
            <a:prstTxWarp prst="textArchDown">
              <a:avLst/>
            </a:prstTxWarp>
          </a:bodyPr>
          <a:lstStyle/>
          <a:p>
            <a:pPr algn="ctr">
              <a:defRPr/>
            </a:pPr>
            <a:endParaRPr lang="en-US" sz="6600" dirty="0"/>
          </a:p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</a:t>
            </a:r>
            <a:r>
              <a:rPr lang="en-US" sz="13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Instruction</a:t>
            </a:r>
            <a:r>
              <a:rPr lang="en-US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</a:t>
            </a:r>
            <a:r>
              <a:rPr lang="en-US" sz="13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Professional  </a:t>
            </a:r>
            <a:r>
              <a:rPr lang="en-US" sz="13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Responsibilities</a:t>
            </a:r>
          </a:p>
        </p:txBody>
      </p:sp>
      <p:sp>
        <p:nvSpPr>
          <p:cNvPr id="7" name="Oval 6"/>
          <p:cNvSpPr/>
          <p:nvPr/>
        </p:nvSpPr>
        <p:spPr>
          <a:xfrm rot="21062758">
            <a:off x="1840213" y="1133236"/>
            <a:ext cx="4837532" cy="428999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anchor="ctr">
            <a:prstTxWarp prst="textArchUp">
              <a:avLst/>
            </a:prstTxWarp>
          </a:bodyPr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en-US" sz="3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Planning and Preparation</a:t>
            </a:r>
            <a:r>
              <a:rPr lang="en-U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16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                                      </a:t>
            </a:r>
            <a:r>
              <a:rPr lang="en-US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Classroom  </a:t>
            </a:r>
            <a:r>
              <a:rPr lang="en-US" sz="3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Environment</a:t>
            </a:r>
          </a:p>
          <a:p>
            <a:pPr algn="ctr">
              <a:defRPr/>
            </a:pP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88" name="Freeform 7"/>
          <p:cNvSpPr>
            <a:spLocks/>
          </p:cNvSpPr>
          <p:nvPr/>
        </p:nvSpPr>
        <p:spPr bwMode="auto">
          <a:xfrm>
            <a:off x="4314825" y="1625600"/>
            <a:ext cx="1973263" cy="2889250"/>
          </a:xfrm>
          <a:custGeom>
            <a:avLst/>
            <a:gdLst>
              <a:gd name="T0" fmla="*/ 2147483647 w 174"/>
              <a:gd name="T1" fmla="*/ 2147483647 h 260"/>
              <a:gd name="T2" fmla="*/ 2147483647 w 174"/>
              <a:gd name="T3" fmla="*/ 2147483647 h 260"/>
              <a:gd name="T4" fmla="*/ 0 w 174"/>
              <a:gd name="T5" fmla="*/ 0 h 260"/>
              <a:gd name="T6" fmla="*/ 0 w 174"/>
              <a:gd name="T7" fmla="*/ 2147483647 h 260"/>
              <a:gd name="T8" fmla="*/ 2147483647 w 174"/>
              <a:gd name="T9" fmla="*/ 2147483647 h 2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4"/>
              <a:gd name="T16" fmla="*/ 0 h 260"/>
              <a:gd name="T17" fmla="*/ 174 w 174"/>
              <a:gd name="T18" fmla="*/ 260 h 2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4" h="260">
                <a:moveTo>
                  <a:pt x="150" y="260"/>
                </a:moveTo>
                <a:cubicBezTo>
                  <a:pt x="165" y="234"/>
                  <a:pt x="174" y="204"/>
                  <a:pt x="174" y="174"/>
                </a:cubicBezTo>
                <a:cubicBezTo>
                  <a:pt x="174" y="77"/>
                  <a:pt x="96" y="0"/>
                  <a:pt x="0" y="0"/>
                </a:cubicBezTo>
                <a:lnTo>
                  <a:pt x="0" y="174"/>
                </a:lnTo>
                <a:lnTo>
                  <a:pt x="150" y="260"/>
                </a:lnTo>
                <a:close/>
              </a:path>
            </a:pathLst>
          </a:custGeom>
          <a:solidFill>
            <a:srgbClr val="D606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89" name="Freeform 8"/>
          <p:cNvSpPr>
            <a:spLocks/>
          </p:cNvSpPr>
          <p:nvPr/>
        </p:nvSpPr>
        <p:spPr bwMode="auto">
          <a:xfrm>
            <a:off x="2601913" y="3559175"/>
            <a:ext cx="3413125" cy="1924050"/>
          </a:xfrm>
          <a:custGeom>
            <a:avLst/>
            <a:gdLst>
              <a:gd name="T0" fmla="*/ 0 w 301"/>
              <a:gd name="T1" fmla="*/ 2147483647 h 173"/>
              <a:gd name="T2" fmla="*/ 2147483647 w 301"/>
              <a:gd name="T3" fmla="*/ 2147483647 h 173"/>
              <a:gd name="T4" fmla="*/ 2147483647 w 301"/>
              <a:gd name="T5" fmla="*/ 2147483647 h 173"/>
              <a:gd name="T6" fmla="*/ 2147483647 w 301"/>
              <a:gd name="T7" fmla="*/ 0 h 173"/>
              <a:gd name="T8" fmla="*/ 0 w 301"/>
              <a:gd name="T9" fmla="*/ 2147483647 h 1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1"/>
              <a:gd name="T16" fmla="*/ 0 h 173"/>
              <a:gd name="T17" fmla="*/ 301 w 301"/>
              <a:gd name="T18" fmla="*/ 173 h 1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1" h="173">
                <a:moveTo>
                  <a:pt x="0" y="86"/>
                </a:moveTo>
                <a:cubicBezTo>
                  <a:pt x="31" y="140"/>
                  <a:pt x="88" y="173"/>
                  <a:pt x="151" y="173"/>
                </a:cubicBezTo>
                <a:cubicBezTo>
                  <a:pt x="213" y="173"/>
                  <a:pt x="270" y="140"/>
                  <a:pt x="301" y="86"/>
                </a:cubicBezTo>
                <a:lnTo>
                  <a:pt x="151" y="0"/>
                </a:lnTo>
                <a:lnTo>
                  <a:pt x="0" y="8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0" name="Freeform 9"/>
          <p:cNvSpPr>
            <a:spLocks/>
          </p:cNvSpPr>
          <p:nvPr/>
        </p:nvSpPr>
        <p:spPr bwMode="ltGray">
          <a:xfrm>
            <a:off x="2346325" y="1625600"/>
            <a:ext cx="1984375" cy="2889250"/>
          </a:xfrm>
          <a:custGeom>
            <a:avLst/>
            <a:gdLst>
              <a:gd name="T0" fmla="*/ 2147483647 w 175"/>
              <a:gd name="T1" fmla="*/ 0 h 260"/>
              <a:gd name="T2" fmla="*/ 2147483647 w 175"/>
              <a:gd name="T3" fmla="*/ 2147483647 h 260"/>
              <a:gd name="T4" fmla="*/ 2147483647 w 175"/>
              <a:gd name="T5" fmla="*/ 2147483647 h 260"/>
              <a:gd name="T6" fmla="*/ 2147483647 w 175"/>
              <a:gd name="T7" fmla="*/ 2147483647 h 260"/>
              <a:gd name="T8" fmla="*/ 2147483647 w 175"/>
              <a:gd name="T9" fmla="*/ 0 h 2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5"/>
              <a:gd name="T16" fmla="*/ 0 h 260"/>
              <a:gd name="T17" fmla="*/ 175 w 175"/>
              <a:gd name="T18" fmla="*/ 260 h 2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5" h="260">
                <a:moveTo>
                  <a:pt x="174" y="0"/>
                </a:moveTo>
                <a:cubicBezTo>
                  <a:pt x="78" y="0"/>
                  <a:pt x="1" y="77"/>
                  <a:pt x="1" y="173"/>
                </a:cubicBezTo>
                <a:cubicBezTo>
                  <a:pt x="0" y="204"/>
                  <a:pt x="9" y="234"/>
                  <a:pt x="24" y="260"/>
                </a:cubicBezTo>
                <a:lnTo>
                  <a:pt x="175" y="174"/>
                </a:lnTo>
                <a:lnTo>
                  <a:pt x="174" y="0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1" name="Text Box 11"/>
          <p:cNvSpPr txBox="1">
            <a:spLocks noChangeArrowheads="1"/>
          </p:cNvSpPr>
          <p:nvPr/>
        </p:nvSpPr>
        <p:spPr bwMode="auto">
          <a:xfrm>
            <a:off x="2651125" y="2198688"/>
            <a:ext cx="17129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1400" b="1"/>
              <a:t>Engagement</a:t>
            </a:r>
          </a:p>
        </p:txBody>
      </p:sp>
      <p:sp>
        <p:nvSpPr>
          <p:cNvPr id="16392" name="Text Box 13"/>
          <p:cNvSpPr txBox="1">
            <a:spLocks noChangeArrowheads="1"/>
          </p:cNvSpPr>
          <p:nvPr/>
        </p:nvSpPr>
        <p:spPr bwMode="auto">
          <a:xfrm>
            <a:off x="4211638" y="2025650"/>
            <a:ext cx="17129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endParaRPr lang="en-US" sz="1400" b="1"/>
          </a:p>
          <a:p>
            <a:pPr algn="ctr"/>
            <a:r>
              <a:rPr lang="en-US" sz="1400" b="1"/>
              <a:t>Capacity</a:t>
            </a:r>
          </a:p>
        </p:txBody>
      </p:sp>
      <p:sp>
        <p:nvSpPr>
          <p:cNvPr id="16393" name="Text Box 15"/>
          <p:cNvSpPr txBox="1">
            <a:spLocks noChangeArrowheads="1"/>
          </p:cNvSpPr>
          <p:nvPr/>
        </p:nvSpPr>
        <p:spPr bwMode="auto">
          <a:xfrm>
            <a:off x="3475038" y="3706813"/>
            <a:ext cx="1711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endParaRPr lang="en-US" sz="1200" b="1"/>
          </a:p>
          <a:p>
            <a:pPr algn="ctr"/>
            <a:r>
              <a:rPr lang="en-US" sz="1200" b="1"/>
              <a:t>Responsive</a:t>
            </a:r>
          </a:p>
          <a:p>
            <a:pPr algn="ctr"/>
            <a:r>
              <a:rPr lang="en-US" sz="1200" b="1"/>
              <a:t>Instruction </a:t>
            </a:r>
          </a:p>
        </p:txBody>
      </p:sp>
      <p:sp>
        <p:nvSpPr>
          <p:cNvPr id="16394" name="Text Box 22"/>
          <p:cNvSpPr txBox="1">
            <a:spLocks noChangeArrowheads="1"/>
          </p:cNvSpPr>
          <p:nvPr/>
        </p:nvSpPr>
        <p:spPr bwMode="auto">
          <a:xfrm>
            <a:off x="2667000" y="2717800"/>
            <a:ext cx="1368425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3612" tIns="43612" rIns="43612" bIns="43612">
            <a:spAutoFit/>
          </a:bodyPr>
          <a:lstStyle>
            <a:lvl1pPr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200"/>
              <a:t>Maximize student and staff involvement resulting in high performance and growth. </a:t>
            </a:r>
          </a:p>
        </p:txBody>
      </p:sp>
      <p:sp>
        <p:nvSpPr>
          <p:cNvPr id="16395" name="Text Box 23"/>
          <p:cNvSpPr txBox="1">
            <a:spLocks noChangeArrowheads="1"/>
          </p:cNvSpPr>
          <p:nvPr/>
        </p:nvSpPr>
        <p:spPr bwMode="auto">
          <a:xfrm>
            <a:off x="4479925" y="2663825"/>
            <a:ext cx="1535113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3612" tIns="43612" rIns="43612" bIns="43612">
            <a:spAutoFit/>
          </a:bodyPr>
          <a:lstStyle>
            <a:lvl1pPr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200"/>
              <a:t>Increase our skill, will, and knowledge to effect productive change.</a:t>
            </a:r>
            <a:br>
              <a:rPr lang="en-US" sz="1200"/>
            </a:br>
            <a:endParaRPr lang="en-US" sz="1200"/>
          </a:p>
        </p:txBody>
      </p:sp>
      <p:sp>
        <p:nvSpPr>
          <p:cNvPr id="16396" name="Text Box 24"/>
          <p:cNvSpPr txBox="1">
            <a:spLocks noChangeArrowheads="1"/>
          </p:cNvSpPr>
          <p:nvPr/>
        </p:nvSpPr>
        <p:spPr bwMode="auto">
          <a:xfrm>
            <a:off x="3217863" y="4352925"/>
            <a:ext cx="2568575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3612" tIns="43612" rIns="43612" bIns="43612">
            <a:spAutoFit/>
          </a:bodyPr>
          <a:lstStyle>
            <a:lvl1pPr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200"/>
              <a:t>Demonstrate knowledge of students, instructional strategies, content, feedback, assessment, and interventions.</a:t>
            </a:r>
          </a:p>
        </p:txBody>
      </p:sp>
      <p:sp>
        <p:nvSpPr>
          <p:cNvPr id="16397" name="Text Box 21"/>
          <p:cNvSpPr txBox="1">
            <a:spLocks noChangeArrowheads="1"/>
          </p:cNvSpPr>
          <p:nvPr/>
        </p:nvSpPr>
        <p:spPr bwMode="auto">
          <a:xfrm>
            <a:off x="585788" y="381000"/>
            <a:ext cx="7788275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3612" tIns="43612" rIns="43612" bIns="43612">
            <a:spAutoFit/>
          </a:bodyPr>
          <a:lstStyle>
            <a:lvl1pPr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 defTabSz="873125"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US" sz="2800" dirty="0" smtClean="0">
                <a:solidFill>
                  <a:srgbClr val="D60624"/>
                </a:solidFill>
                <a:latin typeface="+mj-lt"/>
              </a:rPr>
              <a:t>Strategies to Achieve Equity and Improve Achievement for All Students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80016" y="5773550"/>
            <a:ext cx="300484" cy="271650"/>
          </a:xfrm>
          <a:ln>
            <a:noFill/>
          </a:ln>
        </p:spPr>
        <p:txBody>
          <a:bodyPr/>
          <a:lstStyle/>
          <a:p>
            <a:pPr>
              <a:defRPr/>
            </a:pPr>
            <a:fld id="{A6177B31-DD44-497D-9D7C-DA614C5E8F09}" type="slidenum">
              <a:rPr lang="en-US" sz="1200"/>
              <a:pPr>
                <a:defRPr/>
              </a:pPr>
              <a:t>4</a:t>
            </a:fld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2013-14 Focus: Responsive Instruction</a:t>
            </a:r>
            <a:r>
              <a:rPr lang="en-US" sz="1400" dirty="0" smtClean="0"/>
              <a:t>.</a:t>
            </a:r>
          </a:p>
        </p:txBody>
      </p:sp>
      <p:sp>
        <p:nvSpPr>
          <p:cNvPr id="17411" name="Rectangle 5"/>
          <p:cNvSpPr>
            <a:spLocks noGrp="1"/>
          </p:cNvSpPr>
          <p:nvPr>
            <p:ph idx="1"/>
          </p:nvPr>
        </p:nvSpPr>
        <p:spPr>
          <a:xfrm>
            <a:off x="307975" y="1174750"/>
            <a:ext cx="8020050" cy="528002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en-US" sz="1900" b="1" dirty="0">
              <a:solidFill>
                <a:srgbClr val="3013DB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1900" b="1" dirty="0" smtClean="0">
                <a:solidFill>
                  <a:srgbClr val="C00000"/>
                </a:solidFill>
              </a:rPr>
              <a:t>Goals: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1800" b="1" dirty="0" smtClean="0"/>
              <a:t>Educators </a:t>
            </a:r>
            <a:r>
              <a:rPr lang="en-US" sz="1800" b="1" dirty="0"/>
              <a:t>will </a:t>
            </a:r>
            <a:r>
              <a:rPr lang="en-US" sz="1800" b="1" dirty="0" smtClean="0"/>
              <a:t>utilize </a:t>
            </a:r>
            <a:r>
              <a:rPr lang="en-US" sz="1800" b="1" dirty="0"/>
              <a:t>target-driven </a:t>
            </a:r>
            <a:r>
              <a:rPr lang="en-US" sz="1800" b="1" dirty="0" smtClean="0"/>
              <a:t>assessments </a:t>
            </a:r>
            <a:r>
              <a:rPr lang="en-US" sz="1800" b="1" dirty="0"/>
              <a:t>and analyze assessment data to:</a:t>
            </a:r>
          </a:p>
          <a:p>
            <a:pPr lvl="1" eaLnBrk="1" hangingPunct="1">
              <a:defRPr/>
            </a:pPr>
            <a:r>
              <a:rPr lang="en-US" sz="1600" b="1" dirty="0"/>
              <a:t>create an understanding of his/her students and their skill mastery</a:t>
            </a:r>
          </a:p>
          <a:p>
            <a:pPr lvl="1" eaLnBrk="1" hangingPunct="1">
              <a:defRPr/>
            </a:pPr>
            <a:r>
              <a:rPr lang="en-US" sz="1600" b="1" dirty="0"/>
              <a:t>influence daily classroom instruction</a:t>
            </a:r>
          </a:p>
          <a:p>
            <a:pPr lvl="1" eaLnBrk="1" hangingPunct="1">
              <a:defRPr/>
            </a:pPr>
            <a:r>
              <a:rPr lang="en-US" sz="1600" b="1" dirty="0"/>
              <a:t>implement classroom interventions </a:t>
            </a:r>
          </a:p>
          <a:p>
            <a:pPr lvl="1" eaLnBrk="1" hangingPunct="1">
              <a:defRPr/>
            </a:pPr>
            <a:r>
              <a:rPr lang="en-US" sz="1600" b="1" dirty="0"/>
              <a:t>design and deliver future instruction</a:t>
            </a:r>
          </a:p>
          <a:p>
            <a:pPr lvl="1" eaLnBrk="1" hangingPunct="1">
              <a:defRPr/>
            </a:pPr>
            <a:r>
              <a:rPr lang="en-US" sz="1600" b="1" dirty="0"/>
              <a:t>increase student growth and </a:t>
            </a:r>
            <a:r>
              <a:rPr lang="en-US" sz="1600" b="1" dirty="0" smtClean="0"/>
              <a:t>achievement  </a:t>
            </a:r>
          </a:p>
          <a:p>
            <a:pPr lvl="1" eaLnBrk="1" hangingPunct="1">
              <a:defRPr/>
            </a:pPr>
            <a:r>
              <a:rPr lang="en-US" sz="1600" b="1" dirty="0"/>
              <a:t>e</a:t>
            </a:r>
            <a:r>
              <a:rPr lang="en-US" sz="1600" b="1" dirty="0" smtClean="0"/>
              <a:t>liminate the predictability and disproportionality of which students occupy the highest and lowest achievement groups by race, gender, socio-economics and disability</a:t>
            </a:r>
            <a:endParaRPr lang="en-US" sz="1600" b="1" dirty="0"/>
          </a:p>
          <a:p>
            <a:pPr marL="114300" indent="0" eaLnBrk="1" hangingPunct="1">
              <a:buFont typeface="Arial" charset="0"/>
              <a:buNone/>
              <a:defRPr/>
            </a:pPr>
            <a:endParaRPr lang="en-US" sz="1900" b="1" dirty="0" smtClean="0"/>
          </a:p>
          <a:p>
            <a:pPr marL="114300" indent="0" eaLnBrk="1" hangingPunct="1">
              <a:buFont typeface="Arial" charset="0"/>
              <a:buNone/>
              <a:defRPr/>
            </a:pPr>
            <a:r>
              <a:rPr lang="en-US" sz="1900" b="1" dirty="0" smtClean="0">
                <a:solidFill>
                  <a:srgbClr val="C00000"/>
                </a:solidFill>
              </a:rPr>
              <a:t>Measurement:</a:t>
            </a:r>
          </a:p>
          <a:p>
            <a:pPr lvl="1" eaLnBrk="1" hangingPunct="1">
              <a:defRPr/>
            </a:pPr>
            <a:r>
              <a:rPr lang="en-US" sz="1600" b="1" dirty="0" smtClean="0"/>
              <a:t>District 113 Certified Staff Evaluation Plan </a:t>
            </a:r>
          </a:p>
          <a:p>
            <a:pPr lvl="1" eaLnBrk="1" hangingPunct="1">
              <a:defRPr/>
            </a:pPr>
            <a:r>
              <a:rPr lang="en-US" sz="1600" b="1" dirty="0" smtClean="0"/>
              <a:t>Analysis of student performance on semester assessments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80016" y="5797118"/>
            <a:ext cx="300484" cy="248082"/>
          </a:xfrm>
          <a:ln>
            <a:noFill/>
          </a:ln>
        </p:spPr>
        <p:txBody>
          <a:bodyPr/>
          <a:lstStyle/>
          <a:p>
            <a:pPr>
              <a:defRPr/>
            </a:pPr>
            <a:fld id="{DDDAF83B-452D-427E-9624-C53F5504808B}" type="slidenum">
              <a:rPr lang="en-US" sz="1200"/>
              <a:pPr>
                <a:defRPr/>
              </a:pPr>
              <a:t>5</a:t>
            </a:fld>
            <a:endParaRPr lang="en-US" sz="1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813" y="1085850"/>
            <a:ext cx="7859712" cy="499110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C00000"/>
                </a:solidFill>
              </a:rPr>
              <a:t>Goals:</a:t>
            </a:r>
          </a:p>
          <a:p>
            <a:pPr marL="457200" indent="-342900" eaLnBrk="1" hangingPunct="1">
              <a:buFont typeface="Arial" charset="0"/>
              <a:buAutoNum type="arabicPeriod"/>
              <a:defRPr/>
            </a:pPr>
            <a:r>
              <a:rPr lang="en-US" sz="1400" b="1" dirty="0" smtClean="0"/>
              <a:t>Increase </a:t>
            </a:r>
            <a:r>
              <a:rPr lang="en-US" sz="1400" b="1" dirty="0"/>
              <a:t>the opportunities for families of all demographic backgrounds to be </a:t>
            </a:r>
            <a:r>
              <a:rPr lang="en-US" sz="1400" b="1" dirty="0" smtClean="0"/>
              <a:t> heard</a:t>
            </a:r>
            <a:r>
              <a:rPr lang="en-US" sz="1400" b="1" dirty="0"/>
              <a:t>, to communicate their needs &amp; to become involved in and engaged with school activities.</a:t>
            </a:r>
          </a:p>
          <a:p>
            <a:pPr marL="574675" indent="-457200">
              <a:buFont typeface="Arial" panose="020B0604020202020204" pitchFamily="34" charset="0"/>
              <a:buNone/>
              <a:tabLst>
                <a:tab pos="574675" algn="l"/>
              </a:tabLst>
              <a:defRPr/>
            </a:pPr>
            <a:r>
              <a:rPr lang="en-US" sz="1400" b="1" dirty="0" smtClean="0">
                <a:solidFill>
                  <a:srgbClr val="3013DB"/>
                </a:solidFill>
              </a:rPr>
              <a:t>	</a:t>
            </a:r>
            <a:r>
              <a:rPr lang="en-US" sz="1400" b="1" dirty="0" smtClean="0">
                <a:solidFill>
                  <a:srgbClr val="D60624"/>
                </a:solidFill>
              </a:rPr>
              <a:t>Measurement:  </a:t>
            </a:r>
            <a:endParaRPr lang="en-US" sz="1400" b="1" dirty="0">
              <a:solidFill>
                <a:srgbClr val="D60624"/>
              </a:solidFill>
            </a:endParaRPr>
          </a:p>
          <a:p>
            <a:pPr marL="574675" indent="-457200">
              <a:buFont typeface="Arial" panose="020B0604020202020204" pitchFamily="34" charset="0"/>
              <a:buNone/>
              <a:tabLst>
                <a:tab pos="574675" algn="l"/>
              </a:tabLst>
              <a:defRPr/>
            </a:pPr>
            <a:r>
              <a:rPr lang="en-US" sz="1400" b="1" dirty="0" smtClean="0"/>
              <a:t>	Conduct, collect and analyze survey and focus group data.</a:t>
            </a:r>
          </a:p>
          <a:p>
            <a:pPr marL="574675" indent="-457200">
              <a:buFont typeface="Arial" panose="020B0604020202020204" pitchFamily="34" charset="0"/>
              <a:buNone/>
              <a:tabLst>
                <a:tab pos="574675" algn="l"/>
              </a:tabLst>
              <a:defRPr/>
            </a:pPr>
            <a:endParaRPr lang="en-US" sz="1400" b="1" dirty="0"/>
          </a:p>
          <a:p>
            <a:pPr marL="117475" indent="0">
              <a:buFont typeface="Arial" charset="0"/>
              <a:buNone/>
              <a:tabLst>
                <a:tab pos="574675" algn="l"/>
              </a:tabLst>
              <a:defRPr/>
            </a:pPr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2.   </a:t>
            </a:r>
            <a:r>
              <a:rPr lang="en-US" sz="1400" b="1" dirty="0" smtClean="0"/>
              <a:t> Identify </a:t>
            </a:r>
            <a:r>
              <a:rPr lang="en-US" sz="1400" b="1" dirty="0"/>
              <a:t>and eliminate barriers to ensure that students of all races, </a:t>
            </a:r>
            <a:r>
              <a:rPr lang="en-US" sz="1400" b="1" dirty="0" smtClean="0"/>
              <a:t>economic </a:t>
            </a:r>
            <a:br>
              <a:rPr lang="en-US" sz="1400" b="1" dirty="0" smtClean="0"/>
            </a:br>
            <a:r>
              <a:rPr lang="en-US" sz="1400" b="1" dirty="0" smtClean="0"/>
              <a:t>       backgrounds</a:t>
            </a:r>
            <a:r>
              <a:rPr lang="en-US" sz="1400" b="1" dirty="0"/>
              <a:t>, and learning needs are actively engaged with each </a:t>
            </a:r>
            <a:r>
              <a:rPr lang="en-US" sz="1400" b="1" dirty="0" smtClean="0"/>
              <a:t>other.</a:t>
            </a:r>
          </a:p>
          <a:p>
            <a:pPr marL="117475" indent="0">
              <a:buFont typeface="Arial" charset="0"/>
              <a:buNone/>
              <a:tabLst>
                <a:tab pos="574675" algn="l"/>
              </a:tabLst>
              <a:defRPr/>
            </a:pPr>
            <a:r>
              <a:rPr lang="en-US" sz="1400" b="1" dirty="0">
                <a:solidFill>
                  <a:srgbClr val="3013DB"/>
                </a:solidFill>
              </a:rPr>
              <a:t>	</a:t>
            </a:r>
            <a:r>
              <a:rPr lang="en-US" sz="1400" b="1" dirty="0" smtClean="0">
                <a:solidFill>
                  <a:srgbClr val="C00000"/>
                </a:solidFill>
              </a:rPr>
              <a:t>Measurement</a:t>
            </a:r>
            <a:r>
              <a:rPr lang="en-US" sz="1400" b="1" dirty="0">
                <a:solidFill>
                  <a:srgbClr val="C00000"/>
                </a:solidFill>
              </a:rPr>
              <a:t>:  </a:t>
            </a:r>
            <a:endParaRPr lang="en-US" sz="1400" b="1" dirty="0" smtClean="0">
              <a:solidFill>
                <a:srgbClr val="C00000"/>
              </a:solidFill>
            </a:endParaRPr>
          </a:p>
          <a:p>
            <a:pPr marL="117475" indent="0">
              <a:buFont typeface="Arial" charset="0"/>
              <a:buNone/>
              <a:tabLst>
                <a:tab pos="574675" algn="l"/>
              </a:tabLst>
              <a:defRPr/>
            </a:pPr>
            <a:r>
              <a:rPr lang="en-US" sz="1400" b="1" dirty="0">
                <a:solidFill>
                  <a:srgbClr val="3013DB"/>
                </a:solidFill>
              </a:rPr>
              <a:t>	</a:t>
            </a:r>
            <a:r>
              <a:rPr lang="en-US" sz="1400" b="1" dirty="0" smtClean="0"/>
              <a:t>Continue to collect and analyze demographic data from all classes, activities and</a:t>
            </a:r>
            <a:br>
              <a:rPr lang="en-US" sz="1400" b="1" dirty="0" smtClean="0"/>
            </a:br>
            <a:r>
              <a:rPr lang="en-US" sz="1400" b="1" dirty="0" smtClean="0"/>
              <a:t>            athletics.   Identify and promote effective plans of encouraging and sustaining </a:t>
            </a:r>
            <a:br>
              <a:rPr lang="en-US" sz="1400" b="1" dirty="0" smtClean="0"/>
            </a:br>
            <a:r>
              <a:rPr lang="en-US" sz="1400" b="1" dirty="0" smtClean="0"/>
              <a:t>            increased diversity</a:t>
            </a:r>
            <a:r>
              <a:rPr lang="en-US" sz="1400" dirty="0" smtClean="0"/>
              <a:t>.</a:t>
            </a:r>
          </a:p>
          <a:p>
            <a:pPr marL="117475" indent="0">
              <a:buFont typeface="Arial" charset="0"/>
              <a:buNone/>
              <a:tabLst>
                <a:tab pos="574675" algn="l"/>
              </a:tabLst>
              <a:defRPr/>
            </a:pPr>
            <a:endParaRPr lang="en-US" sz="1400" b="1" dirty="0"/>
          </a:p>
          <a:p>
            <a:pPr marL="460375" indent="-342900">
              <a:buFont typeface="Arial" charset="0"/>
              <a:buAutoNum type="arabicPeriod" startAt="3"/>
              <a:tabLst>
                <a:tab pos="574675" algn="l"/>
              </a:tabLst>
              <a:defRPr/>
            </a:pPr>
            <a:r>
              <a:rPr lang="en-US" sz="1400" b="1" dirty="0" smtClean="0"/>
              <a:t>Continue </a:t>
            </a:r>
            <a:r>
              <a:rPr lang="en-US" sz="1400" b="1" dirty="0"/>
              <a:t>to develop communication forums so that all employees, regardless </a:t>
            </a:r>
            <a:r>
              <a:rPr lang="en-US" sz="1400" b="1" dirty="0" smtClean="0"/>
              <a:t>of race</a:t>
            </a:r>
            <a:r>
              <a:rPr lang="en-US" sz="1400" b="1" dirty="0"/>
              <a:t>, gender and/or job classification,  feel valued and heard. </a:t>
            </a:r>
            <a:endParaRPr lang="en-US" sz="1400" dirty="0"/>
          </a:p>
          <a:p>
            <a:pPr marL="574675" indent="-457200">
              <a:buFont typeface="Arial" panose="020B0604020202020204" pitchFamily="34" charset="0"/>
              <a:buNone/>
              <a:tabLst>
                <a:tab pos="574675" algn="l"/>
              </a:tabLst>
              <a:defRPr/>
            </a:pPr>
            <a:r>
              <a:rPr lang="en-US" sz="1400" b="1" dirty="0" smtClean="0">
                <a:solidFill>
                  <a:srgbClr val="3013DB"/>
                </a:solidFill>
              </a:rPr>
              <a:t>	</a:t>
            </a:r>
            <a:r>
              <a:rPr lang="en-US" sz="1400" b="1" dirty="0" smtClean="0">
                <a:solidFill>
                  <a:srgbClr val="C00000"/>
                </a:solidFill>
              </a:rPr>
              <a:t>Measurement</a:t>
            </a:r>
            <a:r>
              <a:rPr lang="en-US" sz="1400" b="1" dirty="0">
                <a:solidFill>
                  <a:srgbClr val="C00000"/>
                </a:solidFill>
              </a:rPr>
              <a:t>:  </a:t>
            </a:r>
          </a:p>
          <a:p>
            <a:pPr marL="1065213" lvl="2" indent="-285750">
              <a:tabLst>
                <a:tab pos="574675" algn="l"/>
              </a:tabLst>
              <a:defRPr/>
            </a:pPr>
            <a:r>
              <a:rPr lang="en-US" sz="1400" b="1" dirty="0" smtClean="0"/>
              <a:t>Analyze feedback and </a:t>
            </a:r>
            <a:r>
              <a:rPr lang="en-US" sz="1400" b="1" smtClean="0"/>
              <a:t>common themes </a:t>
            </a:r>
            <a:r>
              <a:rPr lang="en-US" sz="1400" b="1" dirty="0" smtClean="0"/>
              <a:t>from both the Support Staff Communication Teams and support staff employees.</a:t>
            </a:r>
          </a:p>
          <a:p>
            <a:pPr marL="1065213" lvl="2" indent="-285750">
              <a:tabLst>
                <a:tab pos="574675" algn="l"/>
              </a:tabLst>
              <a:defRPr/>
            </a:pPr>
            <a:r>
              <a:rPr lang="en-US" sz="1400" b="1" dirty="0" smtClean="0"/>
              <a:t>Analyze results from the State’s 5 Essentials </a:t>
            </a:r>
            <a:r>
              <a:rPr lang="en-US" sz="1400" b="1" dirty="0" smtClean="0"/>
              <a:t>Survey</a:t>
            </a:r>
          </a:p>
          <a:p>
            <a:pPr marL="1065213" lvl="2" indent="-285750">
              <a:tabLst>
                <a:tab pos="574675" algn="l"/>
              </a:tabLst>
              <a:defRPr/>
            </a:pPr>
            <a:r>
              <a:rPr lang="en-US" sz="1400" b="1" dirty="0" smtClean="0"/>
              <a:t>Analyze feedback and common themes from FAC and DAC</a:t>
            </a:r>
            <a:endParaRPr lang="en-US" sz="1400" b="1" dirty="0"/>
          </a:p>
          <a:p>
            <a:pPr marL="574675" indent="-457200">
              <a:buFont typeface="Arial" charset="0"/>
              <a:buNone/>
              <a:tabLst>
                <a:tab pos="574675" algn="l"/>
              </a:tabLst>
              <a:defRPr/>
            </a:pPr>
            <a:endParaRPr lang="en-US" sz="1600" b="1" dirty="0" smtClean="0"/>
          </a:p>
          <a:p>
            <a:pPr marL="574675" indent="-457200">
              <a:buFont typeface="Arial" charset="0"/>
              <a:buNone/>
              <a:tabLst>
                <a:tab pos="574675" algn="l"/>
              </a:tabLst>
              <a:defRPr/>
            </a:pPr>
            <a:r>
              <a:rPr lang="en-US" sz="1600" b="1" dirty="0" smtClean="0"/>
              <a:t>	</a:t>
            </a:r>
            <a:endParaRPr lang="en-US" sz="1600" b="1" dirty="0" smtClean="0">
              <a:solidFill>
                <a:srgbClr val="0070C0"/>
              </a:solidFill>
            </a:endParaRPr>
          </a:p>
        </p:txBody>
      </p:sp>
      <p:sp>
        <p:nvSpPr>
          <p:cNvPr id="4" name="Rectangle 4"/>
          <p:cNvSpPr>
            <a:spLocks noGrp="1"/>
          </p:cNvSpPr>
          <p:nvPr>
            <p:ph type="title"/>
          </p:nvPr>
        </p:nvSpPr>
        <p:spPr>
          <a:xfrm>
            <a:off x="474663" y="195263"/>
            <a:ext cx="7620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2013-14 Focus: Engagement</a:t>
            </a:r>
            <a:r>
              <a:rPr lang="en-US" sz="1400" dirty="0" smtClean="0"/>
              <a:t>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824404" y="5850384"/>
            <a:ext cx="256096" cy="194816"/>
          </a:xfrm>
          <a:ln>
            <a:noFill/>
          </a:ln>
        </p:spPr>
        <p:txBody>
          <a:bodyPr/>
          <a:lstStyle/>
          <a:p>
            <a:pPr>
              <a:defRPr/>
            </a:pPr>
            <a:fld id="{DDDAF83B-452D-427E-9624-C53F5504808B}" type="slidenum">
              <a:rPr lang="en-US" sz="1200"/>
              <a:pPr>
                <a:defRPr/>
              </a:pPr>
              <a:t>6</a:t>
            </a:fld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2013-14 Focus: Capacity</a:t>
            </a:r>
            <a:endParaRPr lang="en-US" sz="1400" dirty="0" smtClean="0"/>
          </a:p>
        </p:txBody>
      </p:sp>
      <p:sp>
        <p:nvSpPr>
          <p:cNvPr id="18435" name="Rectangle 5"/>
          <p:cNvSpPr>
            <a:spLocks noGrp="1"/>
          </p:cNvSpPr>
          <p:nvPr>
            <p:ph idx="1"/>
          </p:nvPr>
        </p:nvSpPr>
        <p:spPr>
          <a:xfrm>
            <a:off x="488950" y="1354138"/>
            <a:ext cx="7815263" cy="4376737"/>
          </a:xfrm>
        </p:spPr>
        <p:txBody>
          <a:bodyPr/>
          <a:lstStyle/>
          <a:p>
            <a:pPr defTabSz="512763"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C00000"/>
                </a:solidFill>
              </a:rPr>
              <a:t>Goals:</a:t>
            </a:r>
          </a:p>
          <a:p>
            <a:pPr marL="574675" indent="-457200" defTabSz="512763" eaLnBrk="1" hangingPunct="1">
              <a:buFont typeface="Arial" charset="0"/>
              <a:buNone/>
              <a:tabLst>
                <a:tab pos="574675" algn="l"/>
              </a:tabLst>
              <a:defRPr/>
            </a:pPr>
            <a:r>
              <a:rPr lang="en-US" sz="1600" b="1" dirty="0" smtClean="0">
                <a:solidFill>
                  <a:srgbClr val="0070C0"/>
                </a:solidFill>
              </a:rPr>
              <a:t>	</a:t>
            </a:r>
          </a:p>
          <a:p>
            <a:pPr defTabSz="512763" eaLnBrk="1" hangingPunct="1">
              <a:buFont typeface="Arial" charset="0"/>
              <a:buNone/>
              <a:defRPr/>
            </a:pPr>
            <a:r>
              <a:rPr lang="en-US" sz="1600" b="1" dirty="0" smtClean="0">
                <a:solidFill>
                  <a:srgbClr val="FF0000"/>
                </a:solidFill>
              </a:rPr>
              <a:t>	</a:t>
            </a:r>
            <a:r>
              <a:rPr lang="en-US" sz="1800" b="1" dirty="0" smtClean="0"/>
              <a:t>As an organization, </a:t>
            </a:r>
          </a:p>
          <a:p>
            <a:pPr defTabSz="512763" eaLnBrk="1" hangingPunct="1">
              <a:buFont typeface="Arial" charset="0"/>
              <a:buNone/>
              <a:defRPr/>
            </a:pPr>
            <a:r>
              <a:rPr lang="en-US" sz="1200" b="1" dirty="0">
                <a:solidFill>
                  <a:srgbClr val="FF0000"/>
                </a:solidFill>
              </a:rPr>
              <a:t>	</a:t>
            </a:r>
            <a:endParaRPr lang="en-US" sz="1200" b="1" dirty="0" smtClean="0">
              <a:solidFill>
                <a:srgbClr val="FF0000"/>
              </a:solidFill>
            </a:endParaRPr>
          </a:p>
          <a:p>
            <a:pPr lvl="1" defTabSz="512763" eaLnBrk="1" hangingPunct="1">
              <a:buFont typeface="Arial" panose="020B0604020202020204" pitchFamily="34" charset="0"/>
              <a:buChar char="•"/>
              <a:defRPr/>
            </a:pPr>
            <a:r>
              <a:rPr lang="en-US" sz="1600" b="1" dirty="0" smtClean="0"/>
              <a:t>We will continually focus on areas of professional development that foster improved student achievement.</a:t>
            </a:r>
          </a:p>
          <a:p>
            <a:pPr lvl="1" defTabSz="512763" eaLnBrk="1" hangingPunct="1">
              <a:buFont typeface="Arial" panose="020B0604020202020204" pitchFamily="34" charset="0"/>
              <a:buChar char="•"/>
              <a:defRPr/>
            </a:pPr>
            <a:r>
              <a:rPr lang="en-US" sz="1600" b="1" dirty="0" smtClean="0"/>
              <a:t>We will recognize, value and embrace our own experts.</a:t>
            </a:r>
          </a:p>
          <a:p>
            <a:pPr lvl="1" defTabSz="512763" eaLnBrk="1" hangingPunct="1">
              <a:buFont typeface="Arial" panose="020B0604020202020204" pitchFamily="34" charset="0"/>
              <a:buChar char="•"/>
              <a:defRPr/>
            </a:pPr>
            <a:r>
              <a:rPr lang="en-US" sz="1600" b="1" dirty="0" smtClean="0"/>
              <a:t>We will provide opportunities to observe and learn from each other.</a:t>
            </a:r>
          </a:p>
          <a:p>
            <a:pPr defTabSz="512763" eaLnBrk="1" hangingPunct="1">
              <a:buFont typeface="Arial" charset="0"/>
              <a:buNone/>
              <a:defRPr/>
            </a:pPr>
            <a:endParaRPr lang="en-US" sz="1600" b="1" dirty="0">
              <a:solidFill>
                <a:srgbClr val="FF0000"/>
              </a:solidFill>
            </a:endParaRPr>
          </a:p>
          <a:p>
            <a:pPr defTabSz="512763" eaLnBrk="1" hangingPunct="1">
              <a:buFont typeface="Arial" charset="0"/>
              <a:buNone/>
              <a:defRPr/>
            </a:pPr>
            <a:endParaRPr lang="en-US" sz="1600" b="1" dirty="0">
              <a:solidFill>
                <a:srgbClr val="FF0000"/>
              </a:solidFill>
            </a:endParaRPr>
          </a:p>
          <a:p>
            <a:pPr defTabSz="512763" eaLnBrk="1" hangingPunct="1">
              <a:buFont typeface="Arial" charset="0"/>
              <a:buNone/>
              <a:defRPr/>
            </a:pPr>
            <a:r>
              <a:rPr lang="en-US" sz="1600" b="1" dirty="0" smtClean="0">
                <a:solidFill>
                  <a:srgbClr val="FF0000"/>
                </a:solidFill>
              </a:rPr>
              <a:t>			</a:t>
            </a:r>
            <a:endParaRPr lang="en-US" sz="16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833282" y="5903650"/>
            <a:ext cx="247218" cy="141550"/>
          </a:xfrm>
          <a:ln>
            <a:noFill/>
          </a:ln>
        </p:spPr>
        <p:txBody>
          <a:bodyPr/>
          <a:lstStyle/>
          <a:p>
            <a:pPr>
              <a:defRPr/>
            </a:pPr>
            <a:fld id="{DDDAF83B-452D-427E-9624-C53F5504808B}" type="slidenum">
              <a:rPr lang="en-US" sz="1200" smtClean="0"/>
              <a:pPr>
                <a:defRPr/>
              </a:pPr>
              <a:t>7</a:t>
            </a:fld>
            <a:endParaRPr lang="en-US" sz="1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76712</TotalTime>
  <Words>389</Words>
  <Application>Microsoft Office PowerPoint</Application>
  <PresentationFormat>On-screen Show (4:3)</PresentationFormat>
  <Paragraphs>97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Cambria</vt:lpstr>
      <vt:lpstr>Symbol</vt:lpstr>
      <vt:lpstr>Times New Roman</vt:lpstr>
      <vt:lpstr>Adjacency</vt:lpstr>
      <vt:lpstr>PowerPoint Presentation</vt:lpstr>
      <vt:lpstr>Objectives</vt:lpstr>
      <vt:lpstr>District 113 Equity Belief Statements</vt:lpstr>
      <vt:lpstr>PowerPoint Presentation</vt:lpstr>
      <vt:lpstr>2013-14 Focus: Responsive Instruction.</vt:lpstr>
      <vt:lpstr>2013-14 Focus: Engagement.</vt:lpstr>
      <vt:lpstr>2013-14 Focus: Capacity</vt:lpstr>
    </vt:vector>
  </TitlesOfParts>
  <Company>FMG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Trinidad</dc:creator>
  <cp:lastModifiedBy>Fornero, George</cp:lastModifiedBy>
  <cp:revision>549</cp:revision>
  <cp:lastPrinted>2013-07-02T17:04:08Z</cp:lastPrinted>
  <dcterms:created xsi:type="dcterms:W3CDTF">2008-04-14T13:53:52Z</dcterms:created>
  <dcterms:modified xsi:type="dcterms:W3CDTF">2013-07-11T13:40:51Z</dcterms:modified>
</cp:coreProperties>
</file>